
<file path=[Content_Types].xml><?xml version="1.0" encoding="utf-8"?>
<Types xmlns="http://schemas.openxmlformats.org/package/2006/content-types">
  <Override ContentType="application/vnd.openxmlformats-officedocument.presentationml.slide+xml" PartName="/ppt/slides/slide6.xml"/>
  <Override ContentType="application/vnd.openxmlformats-officedocument.presentationml.slide+xml" PartName="/ppt/slides/slide29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1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27.xml"/>
  <Override ContentType="application/vnd.openxmlformats-officedocument.presentationml.slide+xml" PartName="/ppt/slides/slide36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17.xml"/>
  <Override ContentType="application/vnd.openxmlformats-officedocument.presentationml.tags+xml" PartName="/ppt/tags/tag4.xml"/>
  <Override ContentType="application/vnd.openxmlformats-officedocument.theme+xml" PartName="/ppt/theme/theme3.xml"/>
  <Override ContentType="application/vnd.openxmlformats-officedocument.presentationml.slide+xml" PartName="/ppt/slides/slide2.xml"/>
  <Override ContentType="application/vnd.openxmlformats-officedocument.presentationml.slide+xml" PartName="/ppt/slides/slide16.xml"/>
  <Override ContentType="application/vnd.openxmlformats-officedocument.presentationml.slide+xml" PartName="/ppt/slides/slide25.xml"/>
  <Override ContentType="application/vnd.openxmlformats-officedocument.presentationml.slide+xml" PartName="/ppt/slides/slide34.xml"/>
  <Override ContentType="application/vnd.openxmlformats-officedocument.theme+xml" PartName="/ppt/theme/theme1.xml"/>
  <Override ContentType="application/vnd.openxmlformats-officedocument.presentationml.slideLayout+xml" PartName="/ppt/slideLayouts/slideLayout2.xml"/>
  <Override ContentType="application/vnd.openxmlformats-officedocument.presentationml.tags+xml" PartName="/ppt/tags/tag2.xml"/>
  <Override ContentType="application/vnd.openxmlformats-officedocument.presentationml.slideLayout+xml" PartName="/ppt/slideLayouts/slideLayout15.xml"/>
  <Default ContentType="application/vnd.openxmlformats-package.relationships+xml" Extension="rels"/>
  <Default ContentType="application/xml" Extension="xml"/>
  <Override ContentType="application/vnd.openxmlformats-officedocument.presentationml.slide+xml" PartName="/ppt/slides/slide14.xml"/>
  <Override ContentType="application/vnd.openxmlformats-officedocument.presentationml.slide+xml" PartName="/ppt/slides/slide23.xml"/>
  <Override ContentType="application/vnd.openxmlformats-officedocument.presentationml.slide+xml" PartName="/ppt/slides/slide32.xml"/>
  <Override ContentType="application/vnd.openxmlformats-officedocument.presentationml.notesMaster+xml" PartName="/ppt/notesMasters/notesMaster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22.xml"/>
  <Override ContentType="application/vnd.openxmlformats-officedocument.presentationml.slide+xml" PartName="/ppt/slides/slide10.xml"/>
  <Override ContentType="application/vnd.openxmlformats-officedocument.presentationml.slide+xml" PartName="/ppt/slides/slide12.xml"/>
  <Override ContentType="application/vnd.openxmlformats-officedocument.presentationml.slide+xml" PartName="/ppt/slides/slide21.xml"/>
  <Override ContentType="application/vnd.openxmlformats-officedocument.presentationml.slide+xml" PartName="/ppt/slides/slide3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20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presentationml.slideMaster+xml" PartName="/ppt/slideMasters/slideMaster2.xml"/>
  <Override ContentType="application/vnd.openxmlformats-officedocument.presentationml.slide+xml" PartName="/ppt/slides/slide5.xml"/>
  <Override ContentType="application/vnd.openxmlformats-officedocument.presentationml.slide+xml" PartName="/ppt/slides/slide19.xml"/>
  <Override ContentType="application/vnd.openxmlformats-officedocument.presentationml.slide+xml" PartName="/ppt/slides/slide28.xml"/>
  <Override ContentType="application/vnd.openxmlformats-officedocument.presentationml.slideLayout+xml" PartName="/ppt/slideLayouts/slideLayout7.xml"/>
  <Default ContentType="image/png" Extension="png"/>
  <Override ContentType="application/vnd.openxmlformats-officedocument.presentationml.slide+xml" PartName="/ppt/slides/slide3.xml"/>
  <Override ContentType="application/vnd.openxmlformats-officedocument.presentationml.slide+xml" PartName="/ppt/slides/slide17.xml"/>
  <Override ContentType="application/vnd.openxmlformats-officedocument.presentationml.slide+xml" PartName="/ppt/slides/slide26.xml"/>
  <Override ContentType="application/vnd.openxmlformats-officedocument.presentationml.slide+xml" PartName="/ppt/slides/slide37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theme+xml" PartName="/ppt/theme/theme2.xml"/>
  <Override ContentType="application/vnd.openxmlformats-officedocument.presentationml.slide+xml" PartName="/ppt/slides/slide1.xml"/>
  <Override ContentType="application/vnd.openxmlformats-officedocument.presentationml.slide+xml" PartName="/ppt/slides/slide15.xml"/>
  <Override ContentType="application/vnd.openxmlformats-officedocument.presentationml.slide+xml" PartName="/ppt/slides/slide24.xml"/>
  <Override ContentType="application/vnd.openxmlformats-officedocument.presentationml.slide+xml" PartName="/ppt/slides/slide33.xml"/>
  <Override ContentType="application/vnd.openxmlformats-officedocument.presentationml.slide+xml" PartName="/ppt/slides/slide35.xml"/>
  <Override ContentType="application/vnd.openxmlformats-officedocument.presentationml.slideLayout+xml" PartName="/ppt/slideLayouts/slideLayout3.xml"/>
  <Default ContentType="image/jpeg" Extension="jpeg"/>
  <Override ContentType="application/vnd.openxmlformats-officedocument.presentationml.slideLayout+xml" PartName="/ppt/slideLayouts/slideLayout16.xml"/>
  <Override ContentType="application/vnd.openxmlformats-officedocument.presentationml.tags+xml" PartName="/ppt/tags/tag3.xml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+xml" PartName="/ppt/slides/slide22.xml"/>
  <Override ContentType="application/vnd.openxmlformats-officedocument.presentationml.slide+xml" PartName="/ppt/slides/slide31.xml"/>
  <Override ContentType="application/vnd.openxmlformats-officedocument.presentationml.slideLayout+xml" PartName="/ppt/slideLayouts/slideLayout1.xml"/>
  <Override ContentType="application/vnd.openxmlformats-officedocument.presentationml.tags+xml" PartName="/ppt/tags/tag1.xml"/>
  <Override ContentType="application/vnd.openxmlformats-officedocument.presentationml.slideLayout+xml" PartName="/ppt/slideLayouts/slideLayout14.xml"/>
  <Override ContentType="application/vnd.openxmlformats-officedocument.extended-properties+xml" PartName="/docProps/app.xml"/>
  <Override ContentType="application/vnd.openxmlformats-officedocument.presentationml.slide+xml" PartName="/ppt/slides/slide11.xml"/>
  <Override ContentType="application/vnd.openxmlformats-officedocument.presentationml.slide+xml" PartName="/ppt/slides/slide20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10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0" r:id="rId2"/>
  </p:sldMasterIdLst>
  <p:notesMasterIdLst>
    <p:notesMasterId r:id="rId40"/>
  </p:notesMasterIdLst>
  <p:sldIdLst>
    <p:sldId id="256" r:id="rId3"/>
    <p:sldId id="257" r:id="rId4"/>
    <p:sldId id="258" r:id="rId5"/>
    <p:sldId id="261" r:id="rId6"/>
    <p:sldId id="259" r:id="rId7"/>
    <p:sldId id="260" r:id="rId8"/>
    <p:sldId id="264" r:id="rId9"/>
    <p:sldId id="263" r:id="rId10"/>
    <p:sldId id="265" r:id="rId11"/>
    <p:sldId id="266" r:id="rId12"/>
    <p:sldId id="267" r:id="rId13"/>
    <p:sldId id="268" r:id="rId14"/>
    <p:sldId id="269" r:id="rId15"/>
    <p:sldId id="279" r:id="rId16"/>
    <p:sldId id="274" r:id="rId17"/>
    <p:sldId id="275" r:id="rId18"/>
    <p:sldId id="276" r:id="rId19"/>
    <p:sldId id="270" r:id="rId20"/>
    <p:sldId id="271" r:id="rId21"/>
    <p:sldId id="272" r:id="rId22"/>
    <p:sldId id="277" r:id="rId23"/>
    <p:sldId id="278" r:id="rId24"/>
    <p:sldId id="280" r:id="rId25"/>
    <p:sldId id="262" r:id="rId26"/>
    <p:sldId id="282" r:id="rId27"/>
    <p:sldId id="283" r:id="rId28"/>
    <p:sldId id="284" r:id="rId29"/>
    <p:sldId id="281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</p:sldIdLst>
  <p:sldSz cx="9144000" cy="6858000" type="screen4x3"/>
  <p:notesSz cx="6858000" cy="9945688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400" autoAdjust="0"/>
    <p:restoredTop sz="94600"/>
  </p:normalViewPr>
  <p:slideViewPr>
    <p:cSldViewPr>
      <p:cViewPr varScale="1">
        <p:scale>
          <a:sx n="66" d="100"/>
          <a:sy n="66" d="100"/>
        </p:scale>
        <p:origin x="-151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3012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942975" y="746125"/>
            <a:ext cx="4972050" cy="372903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724400"/>
            <a:ext cx="5486400" cy="4475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2151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47213"/>
            <a:ext cx="29718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151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9447213"/>
            <a:ext cx="29718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CFCE8051-87AE-4446-A6DD-167A489A7F9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701925" y="2130425"/>
            <a:ext cx="4800600" cy="1470025"/>
          </a:xfrm>
        </p:spPr>
        <p:txBody>
          <a:bodyPr/>
          <a:lstStyle>
            <a:lvl1pPr>
              <a:buClr>
                <a:srgbClr val="FFFFFF"/>
              </a:buCl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096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701925" y="3886200"/>
            <a:ext cx="4114800" cy="1752600"/>
          </a:xfrm>
        </p:spPr>
        <p:txBody>
          <a:bodyPr/>
          <a:lstStyle>
            <a:lvl1pPr marL="0" indent="0">
              <a:buClr>
                <a:srgbClr val="FFFFFF"/>
              </a:buClr>
              <a:buFontTx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AF18F2-0730-4A69-BB1F-A11643F3B57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1B15AD-EEE7-4890-9085-E426532AC12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439025" y="274638"/>
            <a:ext cx="158115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2693988" y="274638"/>
            <a:ext cx="4592637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E8D7B0-C8DE-4738-AFD2-E551D44ED7B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136525" y="136525"/>
            <a:ext cx="8866188" cy="6581775"/>
          </a:xfrm>
          <a:prstGeom prst="rect">
            <a:avLst/>
          </a:prstGeom>
          <a:solidFill>
            <a:schemeClr val="bg1">
              <a:alpha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48131" name="Rectangle 3"/>
          <p:cNvSpPr>
            <a:spLocks noGrp="1" noChangeArrowheads="1"/>
          </p:cNvSpPr>
          <p:nvPr>
            <p:ph type="ctrTitle"/>
          </p:nvPr>
        </p:nvSpPr>
        <p:spPr>
          <a:xfrm>
            <a:off x="455613" y="2130425"/>
            <a:ext cx="7313612" cy="1470025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8132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455613" y="3886200"/>
            <a:ext cx="7313612" cy="1752600"/>
          </a:xfrm>
        </p:spPr>
        <p:txBody>
          <a:bodyPr/>
          <a:lstStyle>
            <a:lvl1pPr marL="0" indent="0">
              <a:buClr>
                <a:srgbClr val="FFFFFF"/>
              </a:buClr>
              <a:buFontTx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B76B88-C684-4144-97C4-27CD943FFCE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0B471D-A317-4D50-ADF9-2F190318D3D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9F2A0C-14E6-4747-862B-097D23849C7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5613" y="1600200"/>
            <a:ext cx="4037012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5025" y="1600200"/>
            <a:ext cx="4037013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D52012-1589-4592-921B-5396F13C489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8675F1-468D-4114-85E2-0C5E345829B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E6322B-6DB9-469E-9215-ED736FCE382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56A1C3-EDEE-4FA1-A49F-A816ADCC506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25EBDD-0EF6-4ABC-A6CA-017831A4E15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2DD9B4-BE56-45F9-8986-AB6A014F3D9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BF8DF0-CE31-45C4-8F8E-C4CE05F2E30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24C5E3-BB0F-47E9-9CA5-76E946984A5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6225" y="274638"/>
            <a:ext cx="2055813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5613" y="274638"/>
            <a:ext cx="6018212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A13198-7645-4F7E-960E-DA6BD5B9C1A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AFB3DE-0801-4C70-A815-2A0385DB88A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693988" y="1600200"/>
            <a:ext cx="30861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932488" y="1600200"/>
            <a:ext cx="3087687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F4D5C6-DDDB-48F4-AB72-5DD7F5DE7EF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E7B90F-8F85-4E4D-B827-ED55B47A835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FC5950-9804-4557-8FD9-DC561142243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D693410-C016-4509-BE8B-EFBDCC71CE7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5AAAC7-E780-48FA-8BE0-17E3BCABF01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F27946-A779-428F-9D85-8ECF3AFF7F2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ags" Target="../tags/tag3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tags" Target="../tags/tag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5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  <p:custDataLst>
              <p:tags r:id="rId13"/>
            </p:custDataLst>
          </p:nvPr>
        </p:nvSpPr>
        <p:spPr bwMode="auto">
          <a:xfrm>
            <a:off x="2703513" y="274638"/>
            <a:ext cx="6316662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  <p:custDataLst>
              <p:tags r:id="rId14"/>
            </p:custDataLst>
          </p:nvPr>
        </p:nvSpPr>
        <p:spPr bwMode="auto">
          <a:xfrm>
            <a:off x="2693988" y="1600200"/>
            <a:ext cx="6326187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91DE3D11-F56A-43A5-8F7F-F234DE23D8B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38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ransition/>
  <p:txStyles>
    <p:titleStyle>
      <a:lvl1pPr algn="l" rtl="0" eaLnBrk="0" fontAlgn="base" hangingPunct="0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5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ChangeArrowheads="1"/>
          </p:cNvSpPr>
          <p:nvPr/>
        </p:nvSpPr>
        <p:spPr bwMode="auto">
          <a:xfrm>
            <a:off x="136525" y="136525"/>
            <a:ext cx="8866188" cy="6581775"/>
          </a:xfrm>
          <a:prstGeom prst="rect">
            <a:avLst/>
          </a:prstGeom>
          <a:solidFill>
            <a:schemeClr val="bg1">
              <a:alpha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title"/>
            <p:custDataLst>
              <p:tags r:id="rId13"/>
            </p:custDataLst>
          </p:nvPr>
        </p:nvSpPr>
        <p:spPr bwMode="auto">
          <a:xfrm>
            <a:off x="455613" y="274638"/>
            <a:ext cx="822642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body" idx="1"/>
            <p:custDataLst>
              <p:tags r:id="rId14"/>
            </p:custDataLst>
          </p:nvPr>
        </p:nvSpPr>
        <p:spPr bwMode="auto">
          <a:xfrm>
            <a:off x="455613" y="1600200"/>
            <a:ext cx="8226425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710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711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711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57B0343B-0DF5-4D27-964C-E2933E6BBFA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39" r:id="rId1"/>
    <p:sldLayoutId id="2147483828" r:id="rId2"/>
    <p:sldLayoutId id="2147483829" r:id="rId3"/>
    <p:sldLayoutId id="2147483830" r:id="rId4"/>
    <p:sldLayoutId id="2147483831" r:id="rId5"/>
    <p:sldLayoutId id="2147483832" r:id="rId6"/>
    <p:sldLayoutId id="2147483833" r:id="rId7"/>
    <p:sldLayoutId id="2147483834" r:id="rId8"/>
    <p:sldLayoutId id="2147483835" r:id="rId9"/>
    <p:sldLayoutId id="2147483836" r:id="rId10"/>
    <p:sldLayoutId id="2147483837" r:id="rId11"/>
  </p:sldLayoutIdLst>
  <p:transition/>
  <p:txStyles>
    <p:titleStyle>
      <a:lvl1pPr algn="l" rtl="0" eaLnBrk="0" fontAlgn="base" hangingPunct="0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 ?><Relationships xmlns="http://schemas.openxmlformats.org/package/2006/relationships"><Relationship Id="rId2" Target="../media/image9.jpeg" Type="http://schemas.openxmlformats.org/officeDocument/2006/relationships/image"/><Relationship Id="rId1" Target="../slideLayouts/slideLayout13.xml" Type="http://schemas.openxmlformats.org/officeDocument/2006/relationships/slideLayout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 ?><Relationships xmlns="http://schemas.openxmlformats.org/package/2006/relationships"><Relationship Id="rId2" Target="../media/image10.jpeg" Type="http://schemas.openxmlformats.org/officeDocument/2006/relationships/image"/><Relationship Id="rId1" Target="../slideLayouts/slideLayout17.xml" Type="http://schemas.openxmlformats.org/officeDocument/2006/relationships/slideLayout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 ?><Relationships xmlns="http://schemas.openxmlformats.org/package/2006/relationships"><Relationship Id="rId3" Target="../media/image12.jpeg" Type="http://schemas.openxmlformats.org/officeDocument/2006/relationships/image"/><Relationship Id="rId2" Target="../media/image11.jpeg" Type="http://schemas.openxmlformats.org/officeDocument/2006/relationships/image"/><Relationship Id="rId1" Target="../slideLayouts/slideLayout13.xml" Type="http://schemas.openxmlformats.org/officeDocument/2006/relationships/slideLayout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 ?><Relationships xmlns="http://schemas.openxmlformats.org/package/2006/relationships"><Relationship Id="rId2" Target="../media/image15.jpeg" Type="http://schemas.openxmlformats.org/officeDocument/2006/relationships/image"/><Relationship Id="rId1" Target="../slideLayouts/slideLayout13.xml" Type="http://schemas.openxmlformats.org/officeDocument/2006/relationships/slideLayout"/></Relationships>
</file>

<file path=ppt/slides/_rels/slide22.xml.rels><?xml version="1.0" encoding="UTF-8" standalone="yes" ?><Relationships xmlns="http://schemas.openxmlformats.org/package/2006/relationships"><Relationship Id="rId3" Target="../media/image17.jpeg" Type="http://schemas.openxmlformats.org/officeDocument/2006/relationships/image"/><Relationship Id="rId2" Target="../media/image16.jpeg" Type="http://schemas.openxmlformats.org/officeDocument/2006/relationships/image"/><Relationship Id="rId1" Target="../slideLayouts/slideLayout13.xml" Type="http://schemas.openxmlformats.org/officeDocument/2006/relationships/slideLayout"/><Relationship Id="rId5" Target="../media/image19.jpeg" Type="http://schemas.openxmlformats.org/officeDocument/2006/relationships/image"/><Relationship Id="rId4" Target="../media/image18.jpeg" Type="http://schemas.openxmlformats.org/officeDocument/2006/relationships/image"/></Relationships>
</file>

<file path=ppt/slides/_rels/slide23.xml.rels><?xml version="1.0" encoding="UTF-8" standalone="yes" ?><Relationships xmlns="http://schemas.openxmlformats.org/package/2006/relationships"><Relationship Id="rId2" Target="../media/image20.jpeg" Type="http://schemas.openxmlformats.org/officeDocument/2006/relationships/image"/><Relationship Id="rId1" Target="../slideLayouts/slideLayout17.xml" Type="http://schemas.openxmlformats.org/officeDocument/2006/relationships/slideLayout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 ?><Relationships xmlns="http://schemas.openxmlformats.org/package/2006/relationships"><Relationship Id="rId2" Target="../media/image21.jpeg" Type="http://schemas.openxmlformats.org/officeDocument/2006/relationships/image"/><Relationship Id="rId1" Target="../slideLayouts/slideLayout13.xml" Type="http://schemas.openxmlformats.org/officeDocument/2006/relationships/slideLayout"/></Relationships>
</file>

<file path=ppt/slides/_rels/slide27.xml.rels><?xml version="1.0" encoding="UTF-8" standalone="yes" ?><Relationships xmlns="http://schemas.openxmlformats.org/package/2006/relationships"><Relationship Id="rId2" Target="../media/image22.jpeg" Type="http://schemas.openxmlformats.org/officeDocument/2006/relationships/image"/><Relationship Id="rId1" Target="../slideLayouts/slideLayout17.xml" Type="http://schemas.openxmlformats.org/officeDocument/2006/relationships/slideLayout"/></Relationships>
</file>

<file path=ppt/slides/_rels/slide28.xml.rels><?xml version="1.0" encoding="UTF-8" standalone="yes" ?><Relationships xmlns="http://schemas.openxmlformats.org/package/2006/relationships"><Relationship Id="rId2" Target="../media/image23.jpeg" Type="http://schemas.openxmlformats.org/officeDocument/2006/relationships/image"/><Relationship Id="rId1" Target="../slideLayouts/slideLayout13.xml" Type="http://schemas.openxmlformats.org/officeDocument/2006/relationships/slideLayout"/></Relationships>
</file>

<file path=ppt/slides/_rels/slide29.xml.rels><?xml version="1.0" encoding="UTF-8" standalone="yes" ?><Relationships xmlns="http://schemas.openxmlformats.org/package/2006/relationships"><Relationship Id="rId2" Target="../media/image24.jpeg" Type="http://schemas.openxmlformats.org/officeDocument/2006/relationships/image"/><Relationship Id="rId1" Target="../slideLayouts/slideLayout17.xml" Type="http://schemas.openxmlformats.org/officeDocument/2006/relationships/slideLayout"/></Relationships>
</file>

<file path=ppt/slides/_rels/slide3.xml.rels><?xml version="1.0" encoding="UTF-8" standalone="yes" ?><Relationships xmlns="http://schemas.openxmlformats.org/package/2006/relationships"><Relationship Id="rId2" Target="../media/image3.jpeg" Type="http://schemas.openxmlformats.org/officeDocument/2006/relationships/image"/><Relationship Id="rId1" Target="../slideLayouts/slideLayout12.xml" Type="http://schemas.openxmlformats.org/officeDocument/2006/relationships/slideLayout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 ?><Relationships xmlns="http://schemas.openxmlformats.org/package/2006/relationships"><Relationship Id="rId2" Target="../media/image25.jpeg" Type="http://schemas.openxmlformats.org/officeDocument/2006/relationships/image"/><Relationship Id="rId1" Target="../slideLayouts/slideLayout13.xml" Type="http://schemas.openxmlformats.org/officeDocument/2006/relationships/slideLayout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 ?><Relationships xmlns="http://schemas.openxmlformats.org/package/2006/relationships"><Relationship Id="rId2" Target="../media/image5.jpeg" Type="http://schemas.openxmlformats.org/officeDocument/2006/relationships/image"/><Relationship Id="rId1" Target="../slideLayouts/slideLayout13.xml" Type="http://schemas.openxmlformats.org/officeDocument/2006/relationships/slideLayout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 ?><Relationships xmlns="http://schemas.openxmlformats.org/package/2006/relationships"><Relationship Id="rId2" Target="../media/image6.jpeg" Type="http://schemas.openxmlformats.org/officeDocument/2006/relationships/image"/><Relationship Id="rId1" Target="../slideLayouts/slideLayout13.xml" Type="http://schemas.openxmlformats.org/officeDocument/2006/relationships/slideLayout"/></Relationships>
</file>

<file path=ppt/slides/_rels/slide8.xml.rels><?xml version="1.0" encoding="UTF-8" standalone="yes" ?><Relationships xmlns="http://schemas.openxmlformats.org/package/2006/relationships"><Relationship Id="rId3" Target="../media/image8.jpeg" Type="http://schemas.openxmlformats.org/officeDocument/2006/relationships/image"/><Relationship Id="rId2" Target="../media/image7.jpeg" Type="http://schemas.openxmlformats.org/officeDocument/2006/relationships/image"/><Relationship Id="rId1" Target="../slideLayouts/slideLayout17.xml" Type="http://schemas.openxmlformats.org/officeDocument/2006/relationships/slideLayout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000250" y="1000125"/>
            <a:ext cx="5502275" cy="1470025"/>
          </a:xfrm>
        </p:spPr>
        <p:txBody>
          <a:bodyPr/>
          <a:lstStyle/>
          <a:p>
            <a:pPr eaLnBrk="1" hangingPunct="1">
              <a:defRPr/>
            </a:pPr>
            <a:r>
              <a:rPr lang="ru-RU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_AvanteDrp" pitchFamily="34" charset="-52"/>
              </a:rPr>
              <a:t>Материалы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714625" y="2571750"/>
            <a:ext cx="5227638" cy="1752600"/>
          </a:xfrm>
        </p:spPr>
        <p:txBody>
          <a:bodyPr/>
          <a:lstStyle/>
          <a:p>
            <a:pPr eaLnBrk="1" hangingPunct="1"/>
            <a:r>
              <a:rPr lang="ru-RU" smtClean="0">
                <a:latin typeface="a_AssuanTitulStrDst" pitchFamily="18" charset="-52"/>
              </a:rPr>
              <a:t>конкурса профессионального мастерства среди учащихся </a:t>
            </a:r>
          </a:p>
          <a:p>
            <a:pPr eaLnBrk="1" hangingPunct="1"/>
            <a:r>
              <a:rPr lang="ru-RU" smtClean="0">
                <a:latin typeface="a_AssuanTitulStrDst" pitchFamily="18" charset="-52"/>
              </a:rPr>
              <a:t>Профессия: «Штукатур»</a:t>
            </a: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928688" y="285750"/>
            <a:ext cx="7572375" cy="785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  <a:buClr>
                <a:srgbClr val="FFFFFF"/>
              </a:buClr>
              <a:defRPr/>
            </a:pPr>
            <a:r>
              <a:rPr lang="ru-RU" sz="2400" kern="0" dirty="0">
                <a:latin typeface="a_AssuanTitulStrDst" pitchFamily="18" charset="-52"/>
                <a:cs typeface="+mn-cs"/>
              </a:rPr>
              <a:t>Высшее профессиональное училище № 40</a:t>
            </a: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2928938" y="6176963"/>
            <a:ext cx="3857625" cy="395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  <a:buClr>
                <a:srgbClr val="FFFFFF"/>
              </a:buClr>
              <a:defRPr/>
            </a:pPr>
            <a:r>
              <a:rPr lang="ru-RU" kern="0" dirty="0">
                <a:latin typeface="a_AssuanTitulStrDst" pitchFamily="18" charset="-52"/>
                <a:cs typeface="+mn-cs"/>
              </a:rPr>
              <a:t>Г. Алчевск, 2013 г.</a:t>
            </a: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642938" y="5000624"/>
            <a:ext cx="7429500" cy="10001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  <a:buClr>
                <a:srgbClr val="FFFFFF"/>
              </a:buClr>
              <a:defRPr/>
            </a:pPr>
            <a:r>
              <a:rPr lang="ru-RU" sz="2000" kern="0" dirty="0">
                <a:latin typeface="a_AssuanTitulStrDst" pitchFamily="18" charset="-52"/>
                <a:cs typeface="+mn-cs"/>
              </a:rPr>
              <a:t>выполнила: мастер </a:t>
            </a:r>
            <a:r>
              <a:rPr lang="ru-RU" sz="2000" kern="0" dirty="0" err="1">
                <a:latin typeface="a_AssuanTitulStrDst" pitchFamily="18" charset="-52"/>
                <a:cs typeface="+mn-cs"/>
              </a:rPr>
              <a:t>п</a:t>
            </a:r>
            <a:r>
              <a:rPr lang="ru-RU" sz="2000" kern="0" dirty="0">
                <a:latin typeface="a_AssuanTitulStrDst" pitchFamily="18" charset="-52"/>
                <a:cs typeface="+mn-cs"/>
              </a:rPr>
              <a:t>/о </a:t>
            </a:r>
            <a:r>
              <a:rPr lang="ru-RU" sz="2000" kern="0" dirty="0" err="1">
                <a:latin typeface="a_AssuanTitulStrDst" pitchFamily="18" charset="-52"/>
                <a:cs typeface="+mn-cs"/>
              </a:rPr>
              <a:t>Лаврушкина</a:t>
            </a:r>
            <a:r>
              <a:rPr lang="ru-RU" sz="2000" kern="0" dirty="0">
                <a:latin typeface="a_AssuanTitulStrDst" pitchFamily="18" charset="-52"/>
                <a:cs typeface="+mn-cs"/>
              </a:rPr>
              <a:t> А.Н</a:t>
            </a:r>
            <a:r>
              <a:rPr lang="ru-RU" sz="2000" kern="0" dirty="0" smtClean="0">
                <a:latin typeface="a_AssuanTitulStrDst" pitchFamily="18" charset="-52"/>
                <a:cs typeface="+mn-cs"/>
              </a:rPr>
              <a:t>.</a:t>
            </a:r>
          </a:p>
          <a:p>
            <a:pPr>
              <a:spcBef>
                <a:spcPct val="20000"/>
              </a:spcBef>
              <a:buClr>
                <a:srgbClr val="FFFFFF"/>
              </a:buClr>
              <a:defRPr/>
            </a:pPr>
            <a:r>
              <a:rPr lang="ru-RU" sz="2000" kern="0" dirty="0" smtClean="0">
                <a:latin typeface="a_AssuanTitulStrDst" pitchFamily="18" charset="-52"/>
                <a:cs typeface="+mn-cs"/>
              </a:rPr>
              <a:t>Консультант: </a:t>
            </a:r>
            <a:r>
              <a:rPr lang="ru-RU" sz="2000" kern="0" smtClean="0">
                <a:latin typeface="a_AssuanTitulStrDst" pitchFamily="18" charset="-52"/>
                <a:cs typeface="+mn-cs"/>
              </a:rPr>
              <a:t>старший мастер Шишкина Л.Н.</a:t>
            </a:r>
            <a:endParaRPr lang="ru-RU" sz="2000" kern="0" dirty="0">
              <a:latin typeface="a_AssuanTitulStrDst" pitchFamily="18" charset="-5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5613" y="274638"/>
            <a:ext cx="8226425" cy="1654175"/>
          </a:xfrm>
        </p:spPr>
        <p:txBody>
          <a:bodyPr anchor="t"/>
          <a:lstStyle/>
          <a:p>
            <a:pPr algn="ctr">
              <a:defRPr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Положение о проведении конкурса </a:t>
            </a:r>
            <a:r>
              <a:rPr lang="ru-RU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профмастерства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по профессиям среди учащихся </a:t>
            </a:r>
            <a:r>
              <a:rPr lang="ru-RU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ВПУ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№ 40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339" name="Содержимое 2"/>
          <p:cNvSpPr>
            <a:spLocks noGrp="1"/>
          </p:cNvSpPr>
          <p:nvPr>
            <p:ph idx="1"/>
          </p:nvPr>
        </p:nvSpPr>
        <p:spPr>
          <a:xfrm>
            <a:off x="455613" y="2143125"/>
            <a:ext cx="8226425" cy="3983038"/>
          </a:xfrm>
        </p:spPr>
        <p:txBody>
          <a:bodyPr/>
          <a:lstStyle/>
          <a:p>
            <a:pPr marL="457200" indent="-457200" algn="just">
              <a:buFontTx/>
              <a:buAutoNum type="arabicPeriod"/>
            </a:pPr>
            <a:r>
              <a:rPr lang="ru-RU" smtClean="0"/>
              <a:t>Учащиеся групп, участвующих в конкурсе, выпускают газету, рассказывающую о совей профессии, и готовят рефераты на одну из предложенных преподавателем спецтехнологии тем.</a:t>
            </a:r>
          </a:p>
          <a:p>
            <a:pPr marL="457200" indent="-457200" algn="just">
              <a:buFontTx/>
              <a:buAutoNum type="arabicPeriod"/>
            </a:pPr>
            <a:r>
              <a:rPr lang="ru-RU" smtClean="0"/>
              <a:t>Итоги конкурсов газет и рефератов подводятся до начала </a:t>
            </a:r>
            <a:r>
              <a:rPr lang="en-US" smtClean="0"/>
              <a:t>I </a:t>
            </a:r>
            <a:r>
              <a:rPr lang="ru-RU" smtClean="0"/>
              <a:t>тура конкурса профмастерства.</a:t>
            </a:r>
          </a:p>
          <a:p>
            <a:pPr marL="457200" indent="-457200" algn="just">
              <a:buFontTx/>
              <a:buAutoNum type="arabicPeriod"/>
            </a:pPr>
            <a:r>
              <a:rPr lang="ru-RU" smtClean="0"/>
              <a:t>Из каждой группы, участвующей в конкурсе, мастер п/о совместно с преподавателем спецтехнологии отбирают по 2 – 3 участника.</a:t>
            </a:r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Содержимое 2"/>
          <p:cNvSpPr>
            <a:spLocks noGrp="1"/>
          </p:cNvSpPr>
          <p:nvPr>
            <p:ph idx="1"/>
          </p:nvPr>
        </p:nvSpPr>
        <p:spPr>
          <a:xfrm>
            <a:off x="455613" y="500063"/>
            <a:ext cx="8226425" cy="5626100"/>
          </a:xfrm>
        </p:spPr>
        <p:txBody>
          <a:bodyPr/>
          <a:lstStyle/>
          <a:p>
            <a:pPr marL="457200" indent="-457200" algn="just">
              <a:buFontTx/>
              <a:buAutoNum type="arabicPeriod" startAt="4"/>
            </a:pPr>
            <a:r>
              <a:rPr lang="ru-RU" smtClean="0"/>
              <a:t>Для проведения </a:t>
            </a:r>
            <a:r>
              <a:rPr lang="en-US" smtClean="0"/>
              <a:t>I </a:t>
            </a:r>
            <a:r>
              <a:rPr lang="ru-RU" smtClean="0"/>
              <a:t>тура – теоретического преподаватели спецтехнологии составляют задания и разрабатывают критерии их оценивания по 12 бальной системе.</a:t>
            </a:r>
          </a:p>
          <a:p>
            <a:pPr marL="457200" indent="-457200" algn="just">
              <a:buFontTx/>
              <a:buAutoNum type="arabicPeriod" startAt="4"/>
            </a:pPr>
            <a:r>
              <a:rPr lang="ru-RU" smtClean="0"/>
              <a:t>Участники </a:t>
            </a:r>
            <a:r>
              <a:rPr lang="en-US" smtClean="0"/>
              <a:t>I </a:t>
            </a:r>
            <a:r>
              <a:rPr lang="ru-RU" smtClean="0"/>
              <a:t>тура конкурса, набравшие не менее 9 баллов, допускаются ко </a:t>
            </a:r>
            <a:r>
              <a:rPr lang="en-US" smtClean="0"/>
              <a:t>II </a:t>
            </a:r>
            <a:r>
              <a:rPr lang="ru-RU" smtClean="0"/>
              <a:t>туру конкурса - практическому.</a:t>
            </a:r>
          </a:p>
          <a:p>
            <a:pPr marL="457200" indent="-457200" algn="just">
              <a:buFontTx/>
              <a:buAutoNum type="arabicPeriod" startAt="4"/>
            </a:pPr>
            <a:r>
              <a:rPr lang="ru-RU" smtClean="0"/>
              <a:t>Ко </a:t>
            </a:r>
            <a:r>
              <a:rPr lang="en-US" smtClean="0"/>
              <a:t>II </a:t>
            </a:r>
            <a:r>
              <a:rPr lang="ru-RU" smtClean="0"/>
              <a:t>туру конкурса мастера п/о составляют практические задания и критерии оценивания к ним.</a:t>
            </a:r>
          </a:p>
        </p:txBody>
      </p:sp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00364" y="4214818"/>
            <a:ext cx="3357586" cy="243949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Содержимое 2"/>
          <p:cNvSpPr>
            <a:spLocks noGrp="1"/>
          </p:cNvSpPr>
          <p:nvPr>
            <p:ph idx="1"/>
          </p:nvPr>
        </p:nvSpPr>
        <p:spPr>
          <a:xfrm>
            <a:off x="455613" y="500063"/>
            <a:ext cx="8226425" cy="4857750"/>
          </a:xfrm>
        </p:spPr>
        <p:txBody>
          <a:bodyPr/>
          <a:lstStyle/>
          <a:p>
            <a:pPr marL="457200" indent="-457200" algn="just">
              <a:buFontTx/>
              <a:buAutoNum type="arabicPeriod" startAt="7"/>
            </a:pPr>
            <a:r>
              <a:rPr lang="ru-RU" smtClean="0"/>
              <a:t>При проведении итогов</a:t>
            </a:r>
            <a:r>
              <a:rPr lang="en-US" smtClean="0"/>
              <a:t> II </a:t>
            </a:r>
            <a:r>
              <a:rPr lang="ru-RU" smtClean="0"/>
              <a:t>тура конкурса учитывается:</a:t>
            </a:r>
          </a:p>
          <a:p>
            <a:pPr marL="457200" indent="-457200" algn="just"/>
            <a:r>
              <a:rPr lang="ru-RU" smtClean="0"/>
              <a:t>внешний вид;</a:t>
            </a:r>
          </a:p>
          <a:p>
            <a:pPr marL="457200" indent="-457200" algn="just"/>
            <a:r>
              <a:rPr lang="ru-RU" smtClean="0"/>
              <a:t>организация рабочего места;</a:t>
            </a:r>
          </a:p>
          <a:p>
            <a:pPr marL="457200" indent="-457200" algn="just"/>
            <a:r>
              <a:rPr lang="ru-RU" smtClean="0"/>
              <a:t>правильность выполнения приемов;</a:t>
            </a:r>
          </a:p>
          <a:p>
            <a:pPr marL="457200" indent="-457200" algn="just"/>
            <a:r>
              <a:rPr lang="ru-RU" smtClean="0"/>
              <a:t>качество выполненной работы;</a:t>
            </a:r>
          </a:p>
          <a:p>
            <a:pPr marL="457200" indent="-457200" algn="just"/>
            <a:r>
              <a:rPr lang="ru-RU" smtClean="0"/>
              <a:t>соблюдение норм времени;</a:t>
            </a:r>
          </a:p>
          <a:p>
            <a:pPr marL="457200" indent="-457200" algn="just"/>
            <a:r>
              <a:rPr lang="ru-RU" smtClean="0"/>
              <a:t>экономное расходование материалов;</a:t>
            </a:r>
          </a:p>
          <a:p>
            <a:pPr marL="457200" indent="-457200" algn="just"/>
            <a:r>
              <a:rPr lang="ru-RU" smtClean="0"/>
              <a:t>соблюдение правил ТБ.</a:t>
            </a:r>
          </a:p>
          <a:p>
            <a:pPr marL="457200" indent="-457200" algn="just">
              <a:buFontTx/>
              <a:buAutoNum type="arabicPeriod" startAt="8"/>
            </a:pPr>
            <a:r>
              <a:rPr lang="ru-RU" smtClean="0"/>
              <a:t>Максимальное количество баллов за участие во </a:t>
            </a:r>
            <a:r>
              <a:rPr lang="en-US" smtClean="0"/>
              <a:t>II </a:t>
            </a:r>
            <a:r>
              <a:rPr lang="ru-RU" smtClean="0"/>
              <a:t>туре – 12.</a:t>
            </a:r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Содержимое 2"/>
          <p:cNvSpPr>
            <a:spLocks noGrp="1"/>
          </p:cNvSpPr>
          <p:nvPr>
            <p:ph idx="1"/>
          </p:nvPr>
        </p:nvSpPr>
        <p:spPr>
          <a:xfrm>
            <a:off x="455613" y="500063"/>
            <a:ext cx="8226425" cy="5626100"/>
          </a:xfrm>
        </p:spPr>
        <p:txBody>
          <a:bodyPr/>
          <a:lstStyle/>
          <a:p>
            <a:pPr marL="457200" indent="-457200" algn="just">
              <a:buFontTx/>
              <a:buAutoNum type="arabicPeriod" startAt="9"/>
            </a:pPr>
            <a:r>
              <a:rPr lang="ru-RU" smtClean="0"/>
              <a:t>По 1 баллу дополнительно присваивается:</a:t>
            </a:r>
          </a:p>
          <a:p>
            <a:pPr marL="457200" indent="-457200" algn="just"/>
            <a:r>
              <a:rPr lang="ru-RU" smtClean="0"/>
              <a:t>за занятое 1 место в конкурсе газет – учащемуся из этой группы;</a:t>
            </a:r>
          </a:p>
          <a:p>
            <a:pPr marL="457200" indent="-457200" algn="just"/>
            <a:r>
              <a:rPr lang="ru-RU" smtClean="0"/>
              <a:t>за занятое 1 место в конкурсе рефератов – участнику конкурса, написавшему этот реферат.</a:t>
            </a:r>
          </a:p>
          <a:p>
            <a:pPr marL="457200" indent="-457200" algn="just">
              <a:buFontTx/>
              <a:buAutoNum type="arabicPeriod" startAt="10"/>
            </a:pPr>
            <a:r>
              <a:rPr lang="ru-RU" smtClean="0"/>
              <a:t>Участнику конкурса, набравшему большее количество баллов (но не менее 20 б.) присваивается звание «Лучший по профессии».</a:t>
            </a:r>
          </a:p>
          <a:p>
            <a:pPr marL="457200" indent="-457200" algn="just">
              <a:buFontTx/>
              <a:buAutoNum type="arabicPeriod" startAt="10"/>
            </a:pPr>
            <a:r>
              <a:rPr lang="ru-RU" smtClean="0"/>
              <a:t>Учащийся «Лучший по профессии» освобождается от сдачи ККЗ по практической части и ему выставляется оценка «отлично».</a:t>
            </a:r>
          </a:p>
          <a:p>
            <a:pPr marL="457200" indent="-457200" algn="just">
              <a:buFontTx/>
              <a:buAutoNum type="arabicPeriod" startAt="10"/>
            </a:pPr>
            <a:endParaRPr lang="ru-RU" smtClean="0"/>
          </a:p>
          <a:p>
            <a:pPr marL="457200" indent="-457200" algn="just">
              <a:buFontTx/>
              <a:buAutoNum type="arabicPeriod" startAt="10"/>
            </a:pPr>
            <a:endParaRPr lang="ru-RU" smtClean="0"/>
          </a:p>
          <a:p>
            <a:pPr marL="457200" indent="-457200" algn="just">
              <a:buFontTx/>
              <a:buNone/>
            </a:pPr>
            <a:r>
              <a:rPr lang="ru-RU" b="1" smtClean="0"/>
              <a:t>Оргкомитет</a:t>
            </a:r>
          </a:p>
        </p:txBody>
      </p:sp>
    </p:spTree>
  </p:cSld>
  <p:clrMapOvr>
    <a:masterClrMapping/>
  </p:clrMapOvr>
  <p:transition/>
</p:sld>
</file>

<file path=ppt/slides/slide1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5613" y="285750"/>
            <a:ext cx="8226425" cy="2714625"/>
          </a:xfrm>
        </p:spPr>
        <p:txBody>
          <a:bodyPr anchor="ctr"/>
          <a:lstStyle/>
          <a:p>
            <a:pPr algn="ctr">
              <a:defRPr/>
            </a:pPr>
            <a:r>
              <a:rPr b="1" dirty="0" lang="ru-RU" smtClean="0" sz="4000"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charset="-52" pitchFamily="34" typeface="a_AlbionicTitulCmWb"/>
              </a:rPr>
              <a:t>Задания на </a:t>
            </a:r>
            <a:r>
              <a:rPr b="1" dirty="0" err="1" lang="ru-RU" smtClean="0" sz="4000"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charset="-52" pitchFamily="34" typeface="a_AlbionicTitulCmWb"/>
              </a:rPr>
              <a:t>общеучилищный</a:t>
            </a:r>
            <a:r>
              <a:rPr b="1" dirty="0" lang="ru-RU" smtClean="0" sz="4000"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charset="-52" pitchFamily="34" typeface="a_AlbionicTitulCmWb"/>
              </a:rPr>
              <a:t> конкурс </a:t>
            </a:r>
            <a:r>
              <a:rPr b="1" dirty="0" err="1" lang="ru-RU" smtClean="0" sz="4000"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charset="-52" pitchFamily="34" typeface="a_AlbionicTitulCmWb"/>
              </a:rPr>
              <a:t>профмастерства</a:t>
            </a:r>
            <a:r>
              <a:rPr b="1" dirty="0" lang="ru-RU" smtClean="0" sz="4000"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charset="-52" pitchFamily="34" typeface="a_AlbionicTitulCmWb"/>
              </a:rPr>
              <a:t> по профессии «Штукатур»</a:t>
            </a:r>
            <a:endParaRPr dirty="0" lang="ru-RU" sz="4000"/>
          </a:p>
        </p:txBody>
      </p:sp>
      <p:pic>
        <p:nvPicPr>
          <p:cNvPr id="3" name="Picture 4"/>
          <p:cNvPicPr>
            <a:picLocks noChangeArrowheads="1" noChangeAspect="1"/>
          </p:cNvPicPr>
          <p:nvPr/>
        </p:nvPicPr>
        <p:blipFill>
          <a:blip cstate="print" r:embed="rId2"/>
          <a:srcRect b="84"/>
          <a:stretch>
            <a:fillRect/>
          </a:stretch>
        </p:blipFill>
        <p:spPr bwMode="auto">
          <a:xfrm>
            <a:off x="2000232" y="3000372"/>
            <a:ext cx="5167320" cy="3578061"/>
          </a:xfrm>
          <a:prstGeom prst="roundRect">
            <a:avLst>
              <a:gd fmla="val 16667" name="adj"/>
            </a:avLst>
          </a:prstGeom>
          <a:ln>
            <a:noFill/>
          </a:ln>
          <a:effectLst>
            <a:outerShdw algn="tl" blurRad="76200" dir="7800000" dist="38100" rotWithShape="0">
              <a:srgbClr val="000000">
                <a:alpha val="40000"/>
              </a:srgbClr>
            </a:outerShdw>
          </a:effectLst>
          <a:scene3d>
            <a:camera prst="orthographicFront"/>
            <a:lightRig dir="t" rig="contrasting">
              <a:rot lat="0" lon="0" rev="4200000"/>
            </a:lightRig>
          </a:scene3d>
          <a:sp3d prstMaterial="plastic">
            <a:bevelT h="114300" prst="relaxedInset" w="381000"/>
            <a:contourClr>
              <a:srgbClr val="969696"/>
            </a:contourClr>
          </a:sp3d>
        </p:spPr>
      </p:pic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5613" y="857250"/>
            <a:ext cx="8226425" cy="5268913"/>
          </a:xfrm>
        </p:spPr>
        <p:txBody>
          <a:bodyPr/>
          <a:lstStyle/>
          <a:p>
            <a:pPr marL="0" indent="363538" algn="just">
              <a:buFontTx/>
              <a:buNone/>
              <a:defRPr/>
            </a:pPr>
            <a:r>
              <a:rPr lang="ru-RU" dirty="0" smtClean="0"/>
              <a:t>Каждому учащемуся по очереди задаются вопросы по ранее изученным темам, ответы – «да» или «нет». Жюри отмечают правильные ответы в «Ведомость успеха». За каждый правильный ответ – 1 балл.</a:t>
            </a:r>
          </a:p>
          <a:p>
            <a:pPr>
              <a:buFontTx/>
              <a:buNone/>
              <a:defRPr/>
            </a:pPr>
            <a:endParaRPr lang="ru-RU" dirty="0" smtClean="0"/>
          </a:p>
          <a:p>
            <a:pPr>
              <a:buFontTx/>
              <a:buNone/>
              <a:defRPr/>
            </a:pPr>
            <a:endParaRPr lang="ru-RU" dirty="0" smtClean="0"/>
          </a:p>
          <a:p>
            <a:pPr>
              <a:buFontTx/>
              <a:buNone/>
              <a:defRPr/>
            </a:pPr>
            <a:endParaRPr lang="ru-RU" dirty="0" smtClean="0"/>
          </a:p>
          <a:p>
            <a:pPr>
              <a:buFontTx/>
              <a:buNone/>
              <a:defRPr/>
            </a:pPr>
            <a:endParaRPr lang="ru-RU" dirty="0" smtClean="0"/>
          </a:p>
          <a:p>
            <a:pPr>
              <a:buFontTx/>
              <a:buNone/>
              <a:defRPr/>
            </a:pPr>
            <a:endParaRPr lang="ru-RU" dirty="0" smtClean="0"/>
          </a:p>
          <a:p>
            <a:pPr>
              <a:buFontTx/>
              <a:buNone/>
              <a:defRPr/>
            </a:pPr>
            <a:endParaRPr lang="ru-RU" dirty="0" smtClean="0"/>
          </a:p>
          <a:p>
            <a:pPr>
              <a:buFontTx/>
              <a:buNone/>
              <a:defRPr/>
            </a:pPr>
            <a:endParaRPr lang="ru-RU" dirty="0" smtClean="0"/>
          </a:p>
          <a:p>
            <a:pPr>
              <a:buFontTx/>
              <a:buNone/>
              <a:defRPr/>
            </a:pPr>
            <a:endParaRPr lang="ru-RU" dirty="0" smtClean="0"/>
          </a:p>
          <a:p>
            <a:pPr>
              <a:buFontTx/>
              <a:buNone/>
              <a:defRPr/>
            </a:pPr>
            <a:r>
              <a:rPr lang="ru-RU" dirty="0" smtClean="0"/>
              <a:t>    </a:t>
            </a:r>
          </a:p>
          <a:p>
            <a:pPr>
              <a:buFontTx/>
              <a:buNone/>
              <a:defRPr/>
            </a:pPr>
            <a:endParaRPr lang="ru-RU" dirty="0" smtClean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500063" y="2357438"/>
          <a:ext cx="8215312" cy="419893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693072"/>
                <a:gridCol w="1522298"/>
              </a:tblGrid>
              <a:tr h="317433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Вопрос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Ответ</a:t>
                      </a:r>
                      <a:endParaRPr lang="ru-RU" sz="2000" dirty="0"/>
                    </a:p>
                  </a:txBody>
                  <a:tcPr/>
                </a:tc>
              </a:tr>
              <a:tr h="420058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1. Грунт – первый слой штукатурного намета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Нет</a:t>
                      </a:r>
                      <a:endParaRPr lang="ru-RU" sz="2000" dirty="0"/>
                    </a:p>
                  </a:txBody>
                  <a:tcPr/>
                </a:tc>
              </a:tr>
              <a:tr h="317433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2. </a:t>
                      </a:r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Толщина </a:t>
                      </a:r>
                      <a:r>
                        <a:rPr lang="ru-RU" sz="20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обрызга</a:t>
                      </a:r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- 7-9 мм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Нет</a:t>
                      </a:r>
                      <a:endParaRPr lang="ru-RU" sz="2000" dirty="0"/>
                    </a:p>
                  </a:txBody>
                  <a:tcPr/>
                </a:tc>
              </a:tr>
              <a:tr h="317433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3. Для </a:t>
                      </a:r>
                      <a:r>
                        <a:rPr lang="ru-RU" sz="20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обрызга</a:t>
                      </a:r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используют жидкий раствор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Да</a:t>
                      </a:r>
                      <a:endParaRPr lang="ru-RU" sz="2000" dirty="0" smtClean="0"/>
                    </a:p>
                  </a:txBody>
                  <a:tcPr/>
                </a:tc>
              </a:tr>
              <a:tr h="317433">
                <a:tc>
                  <a:txBody>
                    <a:bodyPr/>
                    <a:lstStyle/>
                    <a:p>
                      <a:pPr algn="just"/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4. Перед нанесением штукатурного раствора поверхность смачивают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Да</a:t>
                      </a:r>
                      <a:endParaRPr lang="ru-RU" sz="2000" dirty="0" smtClean="0"/>
                    </a:p>
                  </a:txBody>
                  <a:tcPr anchor="ctr"/>
                </a:tc>
              </a:tr>
              <a:tr h="317433">
                <a:tc>
                  <a:txBody>
                    <a:bodyPr/>
                    <a:lstStyle/>
                    <a:p>
                      <a:pPr algn="just"/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5. Простая штукатурка состоит из одного слоя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Нет</a:t>
                      </a:r>
                      <a:endParaRPr lang="ru-RU" sz="2000" dirty="0" smtClean="0"/>
                    </a:p>
                  </a:txBody>
                  <a:tcPr anchor="ctr"/>
                </a:tc>
              </a:tr>
              <a:tr h="317433">
                <a:tc>
                  <a:txBody>
                    <a:bodyPr/>
                    <a:lstStyle/>
                    <a:p>
                      <a:pPr algn="just"/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6. Улучшенная штукатурка состоит из двух слоев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Нет</a:t>
                      </a:r>
                      <a:endParaRPr lang="ru-RU" sz="2000" dirty="0" smtClean="0"/>
                    </a:p>
                  </a:txBody>
                  <a:tcPr anchor="ctr"/>
                </a:tc>
              </a:tr>
              <a:tr h="317433">
                <a:tc>
                  <a:txBody>
                    <a:bodyPr/>
                    <a:lstStyle/>
                    <a:p>
                      <a:pPr algn="just"/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7. В высококачественной штукатурке может быть два и более слоев грунта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Да</a:t>
                      </a:r>
                      <a:endParaRPr lang="ru-RU" sz="2000" dirty="0" smtClean="0"/>
                    </a:p>
                  </a:txBody>
                  <a:tcPr anchor="ctr"/>
                </a:tc>
              </a:tr>
              <a:tr h="317433">
                <a:tc>
                  <a:txBody>
                    <a:bodyPr/>
                    <a:lstStyle/>
                    <a:p>
                      <a:pPr algn="just"/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8. </a:t>
                      </a:r>
                      <a:r>
                        <a:rPr lang="ru-RU" sz="20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Накрывка</a:t>
                      </a:r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– третий слой штукатурного намета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Да</a:t>
                      </a:r>
                      <a:endParaRPr lang="ru-RU" sz="2000" dirty="0" smtClean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455613" y="274638"/>
            <a:ext cx="8226425" cy="582612"/>
          </a:xfrm>
        </p:spPr>
        <p:txBody>
          <a:bodyPr/>
          <a:lstStyle/>
          <a:p>
            <a:pPr>
              <a:defRPr/>
            </a:pP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 </a:t>
            </a:r>
            <a:r>
              <a:rPr lang="ru-RU" sz="28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«Разминка»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Содержимое 2"/>
          <p:cNvSpPr>
            <a:spLocks noGrp="1"/>
          </p:cNvSpPr>
          <p:nvPr>
            <p:ph idx="1"/>
          </p:nvPr>
        </p:nvSpPr>
        <p:spPr>
          <a:xfrm>
            <a:off x="455613" y="285750"/>
            <a:ext cx="8226425" cy="5840413"/>
          </a:xfrm>
        </p:spPr>
        <p:txBody>
          <a:bodyPr/>
          <a:lstStyle/>
          <a:p>
            <a:pPr>
              <a:buFontTx/>
              <a:buNone/>
            </a:pPr>
            <a:endParaRPr lang="ru-RU" smtClean="0"/>
          </a:p>
          <a:p>
            <a:pPr>
              <a:buFontTx/>
              <a:buNone/>
            </a:pPr>
            <a:endParaRPr lang="ru-RU" smtClean="0"/>
          </a:p>
          <a:p>
            <a:pPr>
              <a:buFontTx/>
              <a:buNone/>
            </a:pPr>
            <a:endParaRPr lang="ru-RU" smtClean="0"/>
          </a:p>
          <a:p>
            <a:pPr>
              <a:buFontTx/>
              <a:buNone/>
            </a:pPr>
            <a:endParaRPr lang="ru-RU" smtClean="0"/>
          </a:p>
          <a:p>
            <a:pPr>
              <a:buFontTx/>
              <a:buNone/>
            </a:pPr>
            <a:endParaRPr lang="ru-RU" smtClean="0"/>
          </a:p>
          <a:p>
            <a:pPr>
              <a:buFontTx/>
              <a:buNone/>
            </a:pPr>
            <a:endParaRPr lang="ru-RU" smtClean="0"/>
          </a:p>
          <a:p>
            <a:pPr>
              <a:buFontTx/>
              <a:buNone/>
            </a:pPr>
            <a:endParaRPr lang="ru-RU" smtClean="0"/>
          </a:p>
          <a:p>
            <a:pPr>
              <a:buFontTx/>
              <a:buNone/>
            </a:pPr>
            <a:endParaRPr lang="ru-RU" smtClean="0"/>
          </a:p>
          <a:p>
            <a:pPr>
              <a:buFontTx/>
              <a:buNone/>
            </a:pPr>
            <a:r>
              <a:rPr lang="ru-RU" smtClean="0"/>
              <a:t>    </a:t>
            </a:r>
          </a:p>
          <a:p>
            <a:pPr>
              <a:buFontTx/>
              <a:buNone/>
            </a:pPr>
            <a:endParaRPr lang="ru-RU" smtClean="0"/>
          </a:p>
          <a:p>
            <a:pPr>
              <a:buFontTx/>
              <a:buNone/>
            </a:pPr>
            <a:endParaRPr lang="ru-RU" smtClean="0"/>
          </a:p>
          <a:p>
            <a:endParaRPr lang="ru-RU" smtClean="0"/>
          </a:p>
          <a:p>
            <a:pPr>
              <a:buFontTx/>
              <a:buNone/>
            </a:pPr>
            <a:endParaRPr lang="ru-RU" smtClean="0"/>
          </a:p>
          <a:p>
            <a:pPr>
              <a:buFontTx/>
              <a:buNone/>
            </a:pPr>
            <a:r>
              <a:rPr lang="ru-RU" smtClean="0"/>
              <a:t>   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428625" y="214313"/>
          <a:ext cx="8215313" cy="63992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693072"/>
                <a:gridCol w="1522298"/>
              </a:tblGrid>
              <a:tr h="356946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Вопрос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Ответ</a:t>
                      </a:r>
                      <a:endParaRPr lang="ru-RU" sz="2000" dirty="0"/>
                    </a:p>
                  </a:txBody>
                  <a:tcPr/>
                </a:tc>
              </a:tr>
              <a:tr h="356946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9. Назначение </a:t>
                      </a:r>
                      <a:r>
                        <a:rPr lang="ru-RU" sz="20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накрывки</a:t>
                      </a:r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- выравнивание поверхности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Нет</a:t>
                      </a:r>
                      <a:endParaRPr lang="ru-RU" sz="2000" dirty="0"/>
                    </a:p>
                  </a:txBody>
                  <a:tcPr/>
                </a:tc>
              </a:tr>
              <a:tr h="631519">
                <a:tc>
                  <a:txBody>
                    <a:bodyPr/>
                    <a:lstStyle/>
                    <a:p>
                      <a:pPr algn="just"/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10. Первый слой штукатурного намета не разравнивают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Да</a:t>
                      </a:r>
                      <a:endParaRPr lang="ru-RU" sz="2000" dirty="0"/>
                    </a:p>
                  </a:txBody>
                  <a:tcPr anchor="ctr"/>
                </a:tc>
              </a:tr>
              <a:tr h="356946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11. Грунт наносят правилом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Нет</a:t>
                      </a:r>
                    </a:p>
                  </a:txBody>
                  <a:tcPr/>
                </a:tc>
              </a:tr>
              <a:tr h="356946">
                <a:tc>
                  <a:txBody>
                    <a:bodyPr/>
                    <a:lstStyle/>
                    <a:p>
                      <a:pPr algn="just"/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12. </a:t>
                      </a:r>
                      <a:r>
                        <a:rPr lang="ru-RU" sz="20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Накрывку</a:t>
                      </a:r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наносят по схватившемуся грунту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Да</a:t>
                      </a:r>
                      <a:endParaRPr lang="ru-RU" sz="2000" dirty="0" smtClean="0"/>
                    </a:p>
                  </a:txBody>
                  <a:tcPr anchor="ctr"/>
                </a:tc>
              </a:tr>
              <a:tr h="356946">
                <a:tc>
                  <a:txBody>
                    <a:bodyPr/>
                    <a:lstStyle/>
                    <a:p>
                      <a:pPr algn="just"/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13. </a:t>
                      </a:r>
                      <a:r>
                        <a:rPr lang="ru-RU" sz="20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Накрывку</a:t>
                      </a:r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затирают и заглаживают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Да</a:t>
                      </a:r>
                      <a:endParaRPr lang="ru-RU" sz="2000" dirty="0" smtClean="0"/>
                    </a:p>
                  </a:txBody>
                  <a:tcPr anchor="ctr"/>
                </a:tc>
              </a:tr>
              <a:tr h="631519">
                <a:tc>
                  <a:txBody>
                    <a:bodyPr/>
                    <a:lstStyle/>
                    <a:p>
                      <a:pPr algn="just"/>
                      <a:r>
                        <a:rPr lang="ru-RU" sz="2000" dirty="0" smtClean="0"/>
                        <a:t>1</a:t>
                      </a:r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4. Раствор можно набрасывать кельмой, соколом, </a:t>
                      </a:r>
                      <a:r>
                        <a:rPr lang="ru-RU" sz="20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полутерком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Нет</a:t>
                      </a:r>
                      <a:endParaRPr lang="ru-RU" sz="2000" dirty="0" smtClean="0"/>
                    </a:p>
                  </a:txBody>
                  <a:tcPr anchor="ctr"/>
                </a:tc>
              </a:tr>
              <a:tr h="356946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15. Раствор можно намазывать соколом и </a:t>
                      </a:r>
                      <a:r>
                        <a:rPr lang="ru-RU" sz="20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полутерком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Да</a:t>
                      </a:r>
                      <a:endParaRPr lang="ru-RU" sz="2000" dirty="0" smtClean="0"/>
                    </a:p>
                  </a:txBody>
                  <a:tcPr anchor="ctr"/>
                </a:tc>
              </a:tr>
              <a:tr h="631519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16. Раствор для намазывания должен быть не очень густым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Да</a:t>
                      </a:r>
                      <a:endParaRPr lang="ru-RU" sz="2000" dirty="0" smtClean="0"/>
                    </a:p>
                  </a:txBody>
                  <a:tcPr anchor="ctr"/>
                </a:tc>
              </a:tr>
              <a:tr h="356946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17. Грунт разравнивают </a:t>
                      </a:r>
                      <a:r>
                        <a:rPr lang="ru-RU" sz="20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полутерком</a:t>
                      </a:r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20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сверху-вниз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Нет</a:t>
                      </a:r>
                      <a:endParaRPr lang="ru-RU" sz="2000" dirty="0" smtClean="0"/>
                    </a:p>
                  </a:txBody>
                  <a:tcPr anchor="ctr"/>
                </a:tc>
              </a:tr>
              <a:tr h="410898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18. </a:t>
                      </a:r>
                      <a:r>
                        <a:rPr lang="ru-RU" sz="20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Полутерок</a:t>
                      </a:r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при работе держат двумя руками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Да</a:t>
                      </a:r>
                      <a:endParaRPr lang="ru-RU" sz="2000" dirty="0" smtClean="0"/>
                    </a:p>
                  </a:txBody>
                  <a:tcPr anchor="ctr"/>
                </a:tc>
              </a:tr>
              <a:tr h="410898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19. Ровность поверхности проверяют правилом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Да</a:t>
                      </a:r>
                      <a:endParaRPr lang="ru-RU" sz="2000" dirty="0" smtClean="0"/>
                    </a:p>
                  </a:txBody>
                  <a:tcPr anchor="ctr"/>
                </a:tc>
              </a:tr>
              <a:tr h="410898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20. Перед нанесением </a:t>
                      </a:r>
                      <a:r>
                        <a:rPr lang="ru-RU" sz="20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накрывки</a:t>
                      </a:r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поверхность смачивают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Да</a:t>
                      </a:r>
                      <a:endParaRPr lang="ru-RU" sz="2000" dirty="0"/>
                    </a:p>
                  </a:txBody>
                  <a:tcPr anchor="ctr"/>
                </a:tc>
              </a:tr>
            </a:tbl>
          </a:graphicData>
        </a:graphic>
      </p:graphicFrame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500063" y="285750"/>
          <a:ext cx="8215312" cy="57610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693072"/>
                <a:gridCol w="1522298"/>
              </a:tblGrid>
              <a:tr h="369243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Вопрос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Ответ</a:t>
                      </a:r>
                      <a:endParaRPr lang="ru-RU" sz="2000" dirty="0"/>
                    </a:p>
                  </a:txBody>
                  <a:tcPr/>
                </a:tc>
              </a:tr>
              <a:tr h="188604">
                <a:tc>
                  <a:txBody>
                    <a:bodyPr/>
                    <a:lstStyle/>
                    <a:p>
                      <a:pPr algn="just"/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21. Грунт выравнивает поверхность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Да</a:t>
                      </a:r>
                      <a:endParaRPr lang="ru-RU" sz="2000" dirty="0"/>
                    </a:p>
                  </a:txBody>
                  <a:tcPr anchor="ctr"/>
                </a:tc>
              </a:tr>
              <a:tr h="369243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22. Толщина улучшенной штукатурки – 20 мм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Нет</a:t>
                      </a:r>
                      <a:endParaRPr lang="ru-RU" sz="2000" dirty="0" smtClean="0"/>
                    </a:p>
                  </a:txBody>
                  <a:tcPr/>
                </a:tc>
              </a:tr>
              <a:tr h="369243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23. Затирку выполняют гладилками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Нет</a:t>
                      </a:r>
                      <a:endParaRPr lang="ru-RU" sz="2000" dirty="0" smtClean="0"/>
                    </a:p>
                  </a:txBody>
                  <a:tcPr/>
                </a:tc>
              </a:tr>
              <a:tr h="36924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24. Терки бывают деревянные и войлочные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Да</a:t>
                      </a:r>
                      <a:endParaRPr lang="ru-RU" sz="2000" dirty="0" smtClean="0"/>
                    </a:p>
                  </a:txBody>
                  <a:tcPr/>
                </a:tc>
              </a:tr>
              <a:tr h="36924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25. Затирку выполняют вкруговую и </a:t>
                      </a:r>
                      <a:r>
                        <a:rPr lang="ru-RU" sz="20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вразгонку</a:t>
                      </a:r>
                      <a:endParaRPr lang="ru-RU" sz="20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Да</a:t>
                      </a:r>
                    </a:p>
                  </a:txBody>
                  <a:tcPr/>
                </a:tc>
              </a:tr>
              <a:tr h="36924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26. </a:t>
                      </a:r>
                      <a:r>
                        <a:rPr lang="ru-RU" sz="20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Лузг</a:t>
                      </a:r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– это внутренний угол примыкания стены и потолка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Да</a:t>
                      </a:r>
                    </a:p>
                  </a:txBody>
                  <a:tcPr anchor="ctr"/>
                </a:tc>
              </a:tr>
              <a:tr h="36924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27. Для натирания </a:t>
                      </a:r>
                      <a:r>
                        <a:rPr lang="ru-RU" sz="20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лузгов</a:t>
                      </a:r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ru-RU" sz="20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усенков</a:t>
                      </a:r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и фасок используют терки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Нет</a:t>
                      </a:r>
                    </a:p>
                  </a:txBody>
                  <a:tcPr anchor="ctr"/>
                </a:tc>
              </a:tr>
              <a:tr h="36924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28. Марка раствора зависит от марки цемента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Да</a:t>
                      </a:r>
                    </a:p>
                  </a:txBody>
                  <a:tcPr anchor="ctr"/>
                </a:tc>
              </a:tr>
              <a:tr h="36924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29. Марка раствора зависит от марки цемента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Да</a:t>
                      </a:r>
                    </a:p>
                  </a:txBody>
                  <a:tcPr anchor="ctr"/>
                </a:tc>
              </a:tr>
              <a:tr h="36924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30. Слой </a:t>
                      </a:r>
                      <a:r>
                        <a:rPr lang="ru-RU" sz="20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обрызга</a:t>
                      </a:r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наносят кельмой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Да</a:t>
                      </a:r>
                    </a:p>
                  </a:txBody>
                  <a:tcPr anchor="ctr"/>
                </a:tc>
              </a:tr>
              <a:tr h="36924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31. </a:t>
                      </a:r>
                      <a:r>
                        <a:rPr lang="ru-RU" sz="20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Накрывку</a:t>
                      </a:r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затирают терками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Да</a:t>
                      </a:r>
                    </a:p>
                  </a:txBody>
                  <a:tcPr anchor="ctr"/>
                </a:tc>
              </a:tr>
              <a:tr h="36924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32. </a:t>
                      </a:r>
                      <a:r>
                        <a:rPr lang="ru-RU" sz="20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Накрывка</a:t>
                      </a:r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– третий слой штукатурного намета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Нет</a:t>
                      </a:r>
                    </a:p>
                  </a:txBody>
                  <a:tcPr anchor="ctr"/>
                </a:tc>
              </a:tr>
            </a:tbl>
          </a:graphicData>
        </a:graphic>
      </p:graphicFrame>
    </p:spTree>
  </p:cSld>
  <p:clrMapOvr>
    <a:masterClrMapping/>
  </p:clrMapOvr>
  <p:transition/>
</p:sld>
</file>

<file path=ppt/slides/slide1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5613" y="274638"/>
            <a:ext cx="8226425" cy="725487"/>
          </a:xfrm>
        </p:spPr>
        <p:txBody>
          <a:bodyPr anchor="t"/>
          <a:lstStyle/>
          <a:p>
            <a:pPr algn="just">
              <a:defRPr/>
            </a:pPr>
            <a:r>
              <a:rPr b="1" dirty="0" lang="ru-RU" smtClean="0"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2. «Тест»</a:t>
            </a:r>
            <a:endParaRPr b="1" dirty="0" lang="ru-RU"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435" name="Содержимое 2"/>
          <p:cNvSpPr>
            <a:spLocks noGrp="1"/>
          </p:cNvSpPr>
          <p:nvPr>
            <p:ph idx="1"/>
          </p:nvPr>
        </p:nvSpPr>
        <p:spPr>
          <a:xfrm>
            <a:off x="455613" y="1000125"/>
            <a:ext cx="8226425" cy="5429250"/>
          </a:xfrm>
        </p:spPr>
        <p:txBody>
          <a:bodyPr/>
          <a:lstStyle/>
          <a:p>
            <a:pPr algn="just" indent="363538" marL="0">
              <a:spcBef>
                <a:spcPts val="0"/>
              </a:spcBef>
              <a:buFontTx/>
              <a:buNone/>
              <a:defRPr/>
            </a:pPr>
            <a:r>
              <a:rPr dirty="0" lang="ru-RU" smtClean="0" sz="2000"/>
              <a:t>Выберете правильный ответ.</a:t>
            </a:r>
          </a:p>
          <a:p>
            <a:pPr algn="just" indent="363538" marL="0">
              <a:spcBef>
                <a:spcPts val="0"/>
              </a:spcBef>
              <a:buFontTx/>
              <a:buNone/>
              <a:defRPr/>
            </a:pPr>
            <a:r>
              <a:rPr dirty="0" lang="ru-RU" smtClean="0" sz="2000"/>
              <a:t>За каждый правильный ответ – 1 балл.</a:t>
            </a:r>
          </a:p>
          <a:p>
            <a:pPr algn="just" indent="-457200" marL="457200">
              <a:buFontTx/>
              <a:buNone/>
              <a:defRPr/>
            </a:pPr>
            <a:r>
              <a:rPr dirty="0" lang="ru-RU" smtClean="0" sz="2000"/>
              <a:t>1. Виды поверхностей под оштукатуривание:</a:t>
            </a:r>
          </a:p>
          <a:p>
            <a:pPr indent="-168275" marL="619125">
              <a:spcBef>
                <a:spcPts val="0"/>
              </a:spcBef>
              <a:defRPr/>
            </a:pPr>
            <a:r>
              <a:rPr dirty="0" lang="ru-RU" smtClean="0" sz="2000"/>
              <a:t>кирпичные</a:t>
            </a:r>
          </a:p>
          <a:p>
            <a:pPr indent="-168275" marL="619125">
              <a:spcBef>
                <a:spcPts val="0"/>
              </a:spcBef>
              <a:defRPr/>
            </a:pPr>
            <a:r>
              <a:rPr dirty="0" lang="ru-RU" smtClean="0" sz="2000"/>
              <a:t>деревянные</a:t>
            </a:r>
          </a:p>
          <a:p>
            <a:pPr indent="-168275" marL="619125">
              <a:spcBef>
                <a:spcPts val="0"/>
              </a:spcBef>
              <a:defRPr/>
            </a:pPr>
            <a:r>
              <a:rPr dirty="0" lang="ru-RU" smtClean="0" sz="2000"/>
              <a:t>бетонные</a:t>
            </a:r>
          </a:p>
          <a:p>
            <a:pPr indent="-168275" marL="619125">
              <a:spcBef>
                <a:spcPts val="0"/>
              </a:spcBef>
              <a:defRPr/>
            </a:pPr>
            <a:r>
              <a:rPr dirty="0" lang="ru-RU" smtClean="0" sz="2000"/>
              <a:t>железные</a:t>
            </a:r>
          </a:p>
          <a:p>
            <a:pPr>
              <a:buFontTx/>
              <a:buNone/>
              <a:defRPr/>
            </a:pPr>
            <a:r>
              <a:rPr dirty="0" lang="ru-RU" smtClean="0" sz="2000"/>
              <a:t>2. Инструменты для набрасывания раствора:</a:t>
            </a:r>
          </a:p>
          <a:p>
            <a:pPr indent="-169863" marL="619125">
              <a:spcBef>
                <a:spcPts val="0"/>
              </a:spcBef>
              <a:defRPr/>
            </a:pPr>
            <a:r>
              <a:rPr dirty="0" lang="ru-RU" smtClean="0" sz="2000"/>
              <a:t>кельма</a:t>
            </a:r>
          </a:p>
          <a:p>
            <a:pPr indent="-169863" marL="619125">
              <a:spcBef>
                <a:spcPts val="0"/>
              </a:spcBef>
              <a:defRPr/>
            </a:pPr>
            <a:r>
              <a:rPr dirty="0" lang="ru-RU" smtClean="0" sz="2000"/>
              <a:t>тёрка</a:t>
            </a:r>
          </a:p>
          <a:p>
            <a:pPr indent="-169863" marL="619125">
              <a:spcBef>
                <a:spcPts val="0"/>
              </a:spcBef>
              <a:defRPr/>
            </a:pPr>
            <a:r>
              <a:rPr dirty="0" lang="ru-RU" smtClean="0" sz="2000"/>
              <a:t>ковш</a:t>
            </a:r>
          </a:p>
          <a:p>
            <a:pPr indent="-169863" marL="619125">
              <a:spcBef>
                <a:spcPts val="0"/>
              </a:spcBef>
              <a:defRPr/>
            </a:pPr>
            <a:r>
              <a:rPr dirty="0" lang="ru-RU" smtClean="0" sz="2000"/>
              <a:t>сокол</a:t>
            </a:r>
          </a:p>
          <a:p>
            <a:pPr>
              <a:buFontTx/>
              <a:buNone/>
              <a:defRPr/>
            </a:pPr>
            <a:r>
              <a:rPr dirty="0" lang="ru-RU" smtClean="0" sz="2000"/>
              <a:t>3. Инструменты для разравнивания раствора:</a:t>
            </a:r>
          </a:p>
          <a:p>
            <a:pPr indent="-168275" marL="617538">
              <a:spcBef>
                <a:spcPts val="0"/>
              </a:spcBef>
              <a:defRPr/>
            </a:pPr>
            <a:r>
              <a:rPr dirty="0" err="1" lang="ru-RU" smtClean="0" sz="2000"/>
              <a:t>полутёрок</a:t>
            </a:r>
            <a:endParaRPr dirty="0" lang="ru-RU" smtClean="0" sz="2000"/>
          </a:p>
          <a:p>
            <a:pPr indent="-168275" marL="617538">
              <a:spcBef>
                <a:spcPts val="0"/>
              </a:spcBef>
              <a:defRPr/>
            </a:pPr>
            <a:r>
              <a:rPr dirty="0" lang="ru-RU" smtClean="0" sz="2000"/>
              <a:t>кельма</a:t>
            </a:r>
          </a:p>
          <a:p>
            <a:pPr indent="-168275" marL="617538">
              <a:spcBef>
                <a:spcPts val="0"/>
              </a:spcBef>
              <a:defRPr/>
            </a:pPr>
            <a:r>
              <a:rPr dirty="0" lang="ru-RU" smtClean="0" sz="2000"/>
              <a:t>сокол</a:t>
            </a:r>
          </a:p>
          <a:p>
            <a:pPr indent="-168275" marL="617538">
              <a:spcBef>
                <a:spcPts val="0"/>
              </a:spcBef>
              <a:defRPr/>
            </a:pPr>
            <a:r>
              <a:rPr dirty="0" lang="ru-RU" smtClean="0" sz="2000"/>
              <a:t>правило</a:t>
            </a:r>
          </a:p>
          <a:p>
            <a:pPr indent="0" marL="0">
              <a:buFontTx/>
              <a:buNone/>
              <a:defRPr/>
            </a:pPr>
            <a:endParaRPr dirty="0" lang="ru-RU" smtClean="0" sz="2000"/>
          </a:p>
          <a:p>
            <a:pPr>
              <a:buFontTx/>
              <a:buNone/>
              <a:defRPr/>
            </a:pPr>
            <a:endParaRPr dirty="0" lang="ru-RU" smtClean="0" sz="2000"/>
          </a:p>
          <a:p>
            <a:pPr algn="ctr">
              <a:buFontTx/>
              <a:buNone/>
              <a:defRPr/>
            </a:pPr>
            <a:endParaRPr dirty="0" lang="ru-RU" smtClean="0"/>
          </a:p>
          <a:p>
            <a:pPr algn="just">
              <a:buFontTx/>
              <a:buNone/>
              <a:defRPr/>
            </a:pPr>
            <a:endParaRPr b="1" dirty="0" i="1" lang="ru-RU" smtClean="0"/>
          </a:p>
        </p:txBody>
      </p:sp>
      <p:pic>
        <p:nvPicPr>
          <p:cNvPr id="4" name="Picture 3"/>
          <p:cNvPicPr>
            <a:picLocks noChangeArrowheads="1" noChangeAspect="1"/>
          </p:cNvPicPr>
          <p:nvPr/>
        </p:nvPicPr>
        <p:blipFill>
          <a:blip cstate="print" r:embed="rId2"/>
          <a:srcRect b="228"/>
          <a:stretch>
            <a:fillRect/>
          </a:stretch>
        </p:blipFill>
        <p:spPr bwMode="auto">
          <a:xfrm>
            <a:off x="5929322" y="357166"/>
            <a:ext cx="2857500" cy="20717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2"/>
          <p:cNvPicPr>
            <a:picLocks noChangeArrowheads="1" noChangeAspect="1"/>
          </p:cNvPicPr>
          <p:nvPr/>
        </p:nvPicPr>
        <p:blipFill>
          <a:blip cstate="print" r:embed="rId3"/>
          <a:srcRect/>
          <a:stretch>
            <a:fillRect/>
          </a:stretch>
        </p:blipFill>
        <p:spPr bwMode="auto">
          <a:xfrm>
            <a:off x="6072198" y="4286256"/>
            <a:ext cx="2724849" cy="19073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5613" y="285750"/>
            <a:ext cx="8226425" cy="6215063"/>
          </a:xfrm>
        </p:spPr>
        <p:txBody>
          <a:bodyPr/>
          <a:lstStyle/>
          <a:p>
            <a:pPr>
              <a:buFontTx/>
              <a:buNone/>
              <a:defRPr/>
            </a:pPr>
            <a:r>
              <a:rPr lang="ru-RU" sz="2000" dirty="0" smtClean="0"/>
              <a:t>4. Инструменты для затирки раствора:</a:t>
            </a:r>
          </a:p>
          <a:p>
            <a:pPr marL="531813" indent="-168275">
              <a:spcBef>
                <a:spcPts val="0"/>
              </a:spcBef>
              <a:defRPr/>
            </a:pPr>
            <a:r>
              <a:rPr lang="ru-RU" sz="2000" dirty="0" err="1" smtClean="0"/>
              <a:t>полутёрок</a:t>
            </a:r>
            <a:endParaRPr lang="ru-RU" sz="2000" dirty="0" smtClean="0"/>
          </a:p>
          <a:p>
            <a:pPr marL="531813" indent="-168275">
              <a:spcBef>
                <a:spcPts val="0"/>
              </a:spcBef>
              <a:defRPr/>
            </a:pPr>
            <a:r>
              <a:rPr lang="ru-RU" sz="2000" dirty="0" smtClean="0"/>
              <a:t>тёрка</a:t>
            </a:r>
          </a:p>
          <a:p>
            <a:pPr marL="531813" indent="-168275">
              <a:spcBef>
                <a:spcPts val="0"/>
              </a:spcBef>
              <a:defRPr/>
            </a:pPr>
            <a:r>
              <a:rPr lang="ru-RU" sz="2000" dirty="0" smtClean="0"/>
              <a:t>кельма</a:t>
            </a:r>
          </a:p>
          <a:p>
            <a:pPr>
              <a:buFontTx/>
              <a:buNone/>
              <a:defRPr/>
            </a:pPr>
            <a:r>
              <a:rPr lang="ru-RU" sz="2000" dirty="0" smtClean="0"/>
              <a:t>5. Штукатурные слои:</a:t>
            </a:r>
          </a:p>
          <a:p>
            <a:pPr marL="531813" indent="-168275">
              <a:spcBef>
                <a:spcPts val="0"/>
              </a:spcBef>
              <a:defRPr/>
            </a:pPr>
            <a:r>
              <a:rPr lang="ru-RU" sz="2000" dirty="0" err="1" smtClean="0"/>
              <a:t>обрызг</a:t>
            </a:r>
            <a:endParaRPr lang="ru-RU" sz="2000" dirty="0" smtClean="0"/>
          </a:p>
          <a:p>
            <a:pPr marL="531813" indent="-168275">
              <a:spcBef>
                <a:spcPts val="0"/>
              </a:spcBef>
              <a:defRPr/>
            </a:pPr>
            <a:r>
              <a:rPr lang="ru-RU" sz="2000" dirty="0" smtClean="0"/>
              <a:t>грунт</a:t>
            </a:r>
          </a:p>
          <a:p>
            <a:pPr marL="531813" indent="-168275">
              <a:spcBef>
                <a:spcPts val="0"/>
              </a:spcBef>
              <a:defRPr/>
            </a:pPr>
            <a:r>
              <a:rPr lang="ru-RU" sz="2000" dirty="0" smtClean="0"/>
              <a:t>шпаклёвка</a:t>
            </a:r>
          </a:p>
          <a:p>
            <a:pPr marL="531813" indent="-168275">
              <a:spcBef>
                <a:spcPts val="0"/>
              </a:spcBef>
              <a:defRPr/>
            </a:pPr>
            <a:r>
              <a:rPr lang="ru-RU" sz="2000" dirty="0" err="1" smtClean="0"/>
              <a:t>накрывка</a:t>
            </a:r>
            <a:endParaRPr lang="ru-RU" sz="2000" dirty="0" smtClean="0"/>
          </a:p>
          <a:p>
            <a:pPr>
              <a:spcBef>
                <a:spcPts val="0"/>
              </a:spcBef>
              <a:buFontTx/>
              <a:buNone/>
              <a:defRPr/>
            </a:pPr>
            <a:r>
              <a:rPr lang="ru-RU" sz="2000" dirty="0" smtClean="0"/>
              <a:t>6. Виды обычной штукатурки:</a:t>
            </a:r>
          </a:p>
          <a:p>
            <a:pPr marL="536575" indent="-173038">
              <a:spcBef>
                <a:spcPts val="0"/>
              </a:spcBef>
              <a:defRPr/>
            </a:pPr>
            <a:r>
              <a:rPr lang="ru-RU" sz="2000" dirty="0" smtClean="0"/>
              <a:t>простая</a:t>
            </a:r>
          </a:p>
          <a:p>
            <a:pPr marL="536575" indent="-173038">
              <a:spcBef>
                <a:spcPts val="0"/>
              </a:spcBef>
              <a:defRPr/>
            </a:pPr>
            <a:r>
              <a:rPr lang="ru-RU" sz="2000" dirty="0" smtClean="0"/>
              <a:t>сложная</a:t>
            </a:r>
          </a:p>
          <a:p>
            <a:pPr marL="536575" indent="-173038">
              <a:spcBef>
                <a:spcPts val="0"/>
              </a:spcBef>
              <a:defRPr/>
            </a:pPr>
            <a:r>
              <a:rPr lang="ru-RU" sz="2000" dirty="0" smtClean="0"/>
              <a:t>улучшенная</a:t>
            </a:r>
          </a:p>
          <a:p>
            <a:pPr marL="536575" indent="-173038">
              <a:spcBef>
                <a:spcPts val="0"/>
              </a:spcBef>
              <a:defRPr/>
            </a:pPr>
            <a:r>
              <a:rPr lang="ru-RU" sz="2000" dirty="0" smtClean="0"/>
              <a:t>высококачественная</a:t>
            </a:r>
          </a:p>
          <a:p>
            <a:pPr>
              <a:spcBef>
                <a:spcPts val="0"/>
              </a:spcBef>
              <a:buFontTx/>
              <a:buNone/>
              <a:defRPr/>
            </a:pPr>
            <a:r>
              <a:rPr lang="ru-RU" sz="2000" dirty="0" smtClean="0"/>
              <a:t>7. Какие растворы применяют для оштукатуривания в сырых помещениях:</a:t>
            </a:r>
          </a:p>
          <a:p>
            <a:pPr marL="531813" indent="-168275">
              <a:spcBef>
                <a:spcPts val="0"/>
              </a:spcBef>
              <a:defRPr/>
            </a:pPr>
            <a:r>
              <a:rPr lang="ru-RU" sz="2000" dirty="0" smtClean="0"/>
              <a:t>известковые</a:t>
            </a:r>
          </a:p>
          <a:p>
            <a:pPr marL="531813" indent="-168275">
              <a:spcBef>
                <a:spcPts val="0"/>
              </a:spcBef>
              <a:defRPr/>
            </a:pPr>
            <a:r>
              <a:rPr lang="ru-RU" sz="2000" dirty="0" smtClean="0"/>
              <a:t>цементные</a:t>
            </a:r>
          </a:p>
          <a:p>
            <a:pPr marL="531813" indent="-168275">
              <a:spcBef>
                <a:spcPts val="0"/>
              </a:spcBef>
              <a:defRPr/>
            </a:pPr>
            <a:r>
              <a:rPr lang="ru-RU" sz="2000" dirty="0" smtClean="0"/>
              <a:t>цементно-известковые</a:t>
            </a:r>
          </a:p>
          <a:p>
            <a:pPr marL="0" indent="0">
              <a:spcBef>
                <a:spcPts val="0"/>
              </a:spcBef>
              <a:buFontTx/>
              <a:buNone/>
              <a:defRPr/>
            </a:pPr>
            <a:endParaRPr lang="ru-RU" sz="2000" dirty="0" smtClean="0"/>
          </a:p>
        </p:txBody>
      </p:sp>
      <p:pic>
        <p:nvPicPr>
          <p:cNvPr id="2355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29250" y="285750"/>
            <a:ext cx="2857500" cy="200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6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43563" y="2643188"/>
            <a:ext cx="2409825" cy="177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357188" y="274638"/>
            <a:ext cx="8662987" cy="1143000"/>
          </a:xfrm>
        </p:spPr>
        <p:txBody>
          <a:bodyPr anchor="t"/>
          <a:lstStyle/>
          <a:p>
            <a:pPr eaLnBrk="1" hangingPunct="1">
              <a:defRPr/>
            </a:pPr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«Всякое умение исходит от знания»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				</a:t>
            </a:r>
            <a:r>
              <a:rPr lang="ru-RU" sz="2400" dirty="0" smtClean="0"/>
              <a:t>ЮЖИН Александр Иванович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428750" y="1600200"/>
            <a:ext cx="7591425" cy="4525963"/>
          </a:xfrm>
        </p:spPr>
        <p:txBody>
          <a:bodyPr/>
          <a:lstStyle/>
          <a:p>
            <a:pPr marL="0" indent="363538" algn="just" eaLnBrk="1" hangingPunct="1">
              <a:buFontTx/>
              <a:buNone/>
              <a:defRPr/>
            </a:pPr>
            <a:r>
              <a:rPr lang="ru-RU" sz="2800" dirty="0" smtClean="0"/>
              <a:t>Профессиональное мастерство современного рабочего характеризуется прежде всего, следующими показателями:</a:t>
            </a:r>
          </a:p>
          <a:p>
            <a:pPr marL="0" indent="0" algn="just" eaLnBrk="1" hangingPunct="1">
              <a:defRPr/>
            </a:pPr>
            <a:r>
              <a:rPr lang="ru-RU" sz="2800" dirty="0" smtClean="0"/>
              <a:t> высока производительность труда;</a:t>
            </a:r>
          </a:p>
          <a:p>
            <a:pPr marL="0" indent="0" algn="just" eaLnBrk="1" hangingPunct="1">
              <a:defRPr/>
            </a:pPr>
            <a:r>
              <a:rPr lang="ru-RU" sz="2800" dirty="0" smtClean="0"/>
              <a:t> качество работы;</a:t>
            </a:r>
          </a:p>
          <a:p>
            <a:pPr marL="0" indent="0" algn="just" eaLnBrk="1" hangingPunct="1">
              <a:defRPr/>
            </a:pPr>
            <a:r>
              <a:rPr lang="ru-RU" sz="2800" dirty="0" smtClean="0"/>
              <a:t> умение применять современную технику, технологию и передовые методы труда;</a:t>
            </a:r>
          </a:p>
          <a:p>
            <a:pPr marL="0" indent="0" algn="just" eaLnBrk="1" hangingPunct="1">
              <a:defRPr/>
            </a:pPr>
            <a:r>
              <a:rPr lang="ru-RU" sz="2800" dirty="0" smtClean="0"/>
              <a:t> самостоятельность в выполнении работы;</a:t>
            </a:r>
          </a:p>
          <a:p>
            <a:pPr marL="0" indent="0" algn="just" eaLnBrk="1" hangingPunct="1">
              <a:defRPr/>
            </a:pPr>
            <a:r>
              <a:rPr lang="ru-RU" sz="2800" dirty="0" smtClean="0"/>
              <a:t> высокая культура.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5613" y="214313"/>
            <a:ext cx="8226425" cy="6429375"/>
          </a:xfrm>
        </p:spPr>
        <p:txBody>
          <a:bodyPr/>
          <a:lstStyle/>
          <a:p>
            <a:pPr>
              <a:spcBef>
                <a:spcPts val="0"/>
              </a:spcBef>
              <a:buFontTx/>
              <a:buNone/>
              <a:defRPr/>
            </a:pPr>
            <a:r>
              <a:rPr lang="ru-RU" dirty="0" smtClean="0"/>
              <a:t>8. Вертикальность стен определяется:</a:t>
            </a:r>
          </a:p>
          <a:p>
            <a:pPr marL="531813" indent="-168275">
              <a:spcBef>
                <a:spcPts val="0"/>
              </a:spcBef>
              <a:defRPr/>
            </a:pPr>
            <a:r>
              <a:rPr lang="ru-RU" dirty="0" smtClean="0"/>
              <a:t>отвесом</a:t>
            </a:r>
          </a:p>
          <a:p>
            <a:pPr marL="531813" indent="-168275">
              <a:spcBef>
                <a:spcPts val="0"/>
              </a:spcBef>
              <a:defRPr/>
            </a:pPr>
            <a:r>
              <a:rPr lang="ru-RU" dirty="0" smtClean="0"/>
              <a:t>рейкой</a:t>
            </a:r>
          </a:p>
          <a:p>
            <a:pPr marL="531813" indent="-168275">
              <a:spcBef>
                <a:spcPts val="0"/>
              </a:spcBef>
              <a:defRPr/>
            </a:pPr>
            <a:r>
              <a:rPr lang="ru-RU" dirty="0" smtClean="0"/>
              <a:t>правилом с уровнем</a:t>
            </a:r>
          </a:p>
          <a:p>
            <a:pPr marL="531813" indent="-168275">
              <a:spcBef>
                <a:spcPts val="0"/>
              </a:spcBef>
              <a:defRPr/>
            </a:pPr>
            <a:r>
              <a:rPr lang="ru-RU" dirty="0" smtClean="0"/>
              <a:t>уровнем</a:t>
            </a:r>
          </a:p>
          <a:p>
            <a:pPr>
              <a:spcBef>
                <a:spcPts val="0"/>
              </a:spcBef>
              <a:buFontTx/>
              <a:buNone/>
              <a:defRPr/>
            </a:pPr>
            <a:r>
              <a:rPr lang="ru-RU" dirty="0" smtClean="0"/>
              <a:t>9. Чтобы ускорить процесс твердения известковых растворов добавляют:</a:t>
            </a:r>
          </a:p>
          <a:p>
            <a:pPr marL="449263" indent="-187325">
              <a:spcBef>
                <a:spcPts val="0"/>
              </a:spcBef>
              <a:defRPr/>
            </a:pPr>
            <a:r>
              <a:rPr lang="ru-RU" dirty="0" smtClean="0"/>
              <a:t>цемент</a:t>
            </a:r>
          </a:p>
          <a:p>
            <a:pPr marL="449263" indent="-187325">
              <a:spcBef>
                <a:spcPts val="0"/>
              </a:spcBef>
              <a:defRPr/>
            </a:pPr>
            <a:r>
              <a:rPr lang="ru-RU" dirty="0" smtClean="0"/>
              <a:t>гипс</a:t>
            </a:r>
          </a:p>
          <a:p>
            <a:pPr marL="449263" indent="-187325">
              <a:spcBef>
                <a:spcPts val="0"/>
              </a:spcBef>
              <a:defRPr/>
            </a:pPr>
            <a:r>
              <a:rPr lang="ru-RU" dirty="0" smtClean="0"/>
              <a:t>глину</a:t>
            </a:r>
          </a:p>
          <a:p>
            <a:pPr marL="449263" indent="-449263">
              <a:buFontTx/>
              <a:buNone/>
              <a:defRPr/>
            </a:pPr>
            <a:r>
              <a:rPr lang="ru-RU" dirty="0" smtClean="0"/>
              <a:t>10. Какие индивидуальные средства защиты применяются при выполнении штукатурных работ: ____________________________________________________________________________________________________________________________________</a:t>
            </a:r>
          </a:p>
          <a:p>
            <a:pPr marL="449263" indent="0">
              <a:buFontTx/>
              <a:buNone/>
              <a:defRPr/>
            </a:pPr>
            <a:r>
              <a:rPr lang="ru-RU" dirty="0" smtClean="0"/>
              <a:t>____________________________________________</a:t>
            </a:r>
          </a:p>
        </p:txBody>
      </p:sp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5613" y="274638"/>
            <a:ext cx="8226425" cy="582612"/>
          </a:xfrm>
        </p:spPr>
        <p:txBody>
          <a:bodyPr/>
          <a:lstStyle/>
          <a:p>
            <a:pPr>
              <a:defRPr/>
            </a:pP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3. </a:t>
            </a:r>
            <a:r>
              <a:rPr lang="ru-RU" sz="28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«Узнай свой инструмент»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5603" name="Содержимое 2"/>
          <p:cNvSpPr>
            <a:spLocks noGrp="1"/>
          </p:cNvSpPr>
          <p:nvPr>
            <p:ph idx="1"/>
          </p:nvPr>
        </p:nvSpPr>
        <p:spPr>
          <a:xfrm>
            <a:off x="455613" y="1143000"/>
            <a:ext cx="8226425" cy="4983163"/>
          </a:xfrm>
        </p:spPr>
        <p:txBody>
          <a:bodyPr/>
          <a:lstStyle/>
          <a:p>
            <a:pPr marL="0" indent="342900" algn="just">
              <a:spcBef>
                <a:spcPts val="600"/>
              </a:spcBef>
              <a:buFontTx/>
              <a:buNone/>
            </a:pPr>
            <a:r>
              <a:rPr lang="ru-RU" smtClean="0"/>
              <a:t>Каждой команде предлагаются по два  ручных штукатурных инструмента (сокол, полутерок, терка, штукатурный ковш). После подготовки и обсуждения в команде один учащийся должен назвать инструмент, дать ему характеристику, рассказать о назначении; другой – должен показать приемы работы им.</a:t>
            </a:r>
          </a:p>
          <a:p>
            <a:pPr marL="0" indent="342900">
              <a:spcBef>
                <a:spcPts val="600"/>
              </a:spcBef>
              <a:buFontTx/>
              <a:buNone/>
            </a:pPr>
            <a:r>
              <a:rPr lang="ru-RU" smtClean="0"/>
              <a:t>Время на подготовку – 5 минут.</a:t>
            </a:r>
          </a:p>
          <a:p>
            <a:pPr marL="0" indent="342900">
              <a:spcBef>
                <a:spcPct val="0"/>
              </a:spcBef>
              <a:buFontTx/>
              <a:buNone/>
            </a:pPr>
            <a:endParaRPr lang="ru-RU" smtClean="0"/>
          </a:p>
        </p:txBody>
      </p:sp>
      <p:pic>
        <p:nvPicPr>
          <p:cNvPr id="2560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1938" y="4071938"/>
            <a:ext cx="4167187" cy="2500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2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Содержимое 2"/>
          <p:cNvSpPr>
            <a:spLocks noGrp="1"/>
          </p:cNvSpPr>
          <p:nvPr>
            <p:ph idx="1"/>
          </p:nvPr>
        </p:nvSpPr>
        <p:spPr>
          <a:xfrm>
            <a:off x="455613" y="928688"/>
            <a:ext cx="8226425" cy="5197475"/>
          </a:xfrm>
        </p:spPr>
        <p:txBody>
          <a:bodyPr/>
          <a:lstStyle/>
          <a:p>
            <a:pPr indent="342900" marL="0">
              <a:spcBef>
                <a:spcPct val="0"/>
              </a:spcBef>
              <a:buFontTx/>
              <a:buNone/>
            </a:pPr>
            <a:endParaRPr lang="ru-RU" smtClean="0"/>
          </a:p>
          <a:p>
            <a:pPr indent="342900" marL="0">
              <a:spcBef>
                <a:spcPct val="0"/>
              </a:spcBef>
              <a:buFontTx/>
              <a:buNone/>
            </a:pPr>
            <a:endParaRPr lang="ru-RU" smtClean="0"/>
          </a:p>
          <a:p>
            <a:pPr indent="342900" marL="0">
              <a:spcBef>
                <a:spcPct val="0"/>
              </a:spcBef>
              <a:buFontTx/>
              <a:buNone/>
            </a:pPr>
            <a:endParaRPr lang="ru-RU" smtClean="0"/>
          </a:p>
          <a:p>
            <a:pPr indent="342900" marL="0">
              <a:spcBef>
                <a:spcPct val="0"/>
              </a:spcBef>
              <a:buFontTx/>
              <a:buNone/>
            </a:pPr>
            <a:endParaRPr lang="ru-RU" smtClean="0"/>
          </a:p>
          <a:p>
            <a:pPr indent="342900" marL="0">
              <a:spcBef>
                <a:spcPct val="0"/>
              </a:spcBef>
              <a:buFontTx/>
              <a:buNone/>
            </a:pPr>
            <a:r>
              <a:rPr lang="ru-RU" smtClean="0"/>
              <a:t>	Терка					Сокол</a:t>
            </a:r>
          </a:p>
          <a:p>
            <a:pPr indent="342900" marL="0">
              <a:spcBef>
                <a:spcPct val="0"/>
              </a:spcBef>
              <a:buFontTx/>
              <a:buNone/>
            </a:pPr>
            <a:endParaRPr lang="ru-RU" smtClean="0"/>
          </a:p>
          <a:p>
            <a:pPr indent="342900" marL="0">
              <a:spcBef>
                <a:spcPct val="0"/>
              </a:spcBef>
              <a:buFontTx/>
              <a:buNone/>
            </a:pPr>
            <a:endParaRPr lang="ru-RU" smtClean="0"/>
          </a:p>
          <a:p>
            <a:pPr indent="342900" marL="0">
              <a:spcBef>
                <a:spcPct val="0"/>
              </a:spcBef>
              <a:buFontTx/>
              <a:buNone/>
            </a:pPr>
            <a:endParaRPr lang="ru-RU" smtClean="0"/>
          </a:p>
          <a:p>
            <a:pPr indent="342900" marL="0">
              <a:spcBef>
                <a:spcPct val="0"/>
              </a:spcBef>
              <a:buFontTx/>
              <a:buNone/>
            </a:pPr>
            <a:endParaRPr lang="ru-RU" smtClean="0"/>
          </a:p>
          <a:p>
            <a:pPr indent="342900" marL="0">
              <a:spcBef>
                <a:spcPct val="0"/>
              </a:spcBef>
              <a:buFontTx/>
              <a:buNone/>
            </a:pPr>
            <a:endParaRPr lang="ru-RU" smtClean="0"/>
          </a:p>
          <a:p>
            <a:pPr indent="342900" marL="0">
              <a:spcBef>
                <a:spcPct val="0"/>
              </a:spcBef>
              <a:buFontTx/>
              <a:buNone/>
            </a:pPr>
            <a:endParaRPr lang="ru-RU" smtClean="0"/>
          </a:p>
          <a:p>
            <a:pPr indent="342900" marL="0">
              <a:spcBef>
                <a:spcPct val="0"/>
              </a:spcBef>
              <a:buFontTx/>
              <a:buNone/>
            </a:pPr>
            <a:endParaRPr lang="ru-RU" smtClean="0"/>
          </a:p>
          <a:p>
            <a:pPr indent="342900" marL="0">
              <a:spcBef>
                <a:spcPct val="0"/>
              </a:spcBef>
              <a:buFontTx/>
              <a:buNone/>
            </a:pPr>
            <a:r>
              <a:rPr lang="ru-RU" smtClean="0"/>
              <a:t>        Полутерок				Ковш</a:t>
            </a:r>
          </a:p>
        </p:txBody>
      </p:sp>
      <p:pic>
        <p:nvPicPr>
          <p:cNvPr id="26627" name="Picture 2"/>
          <p:cNvPicPr>
            <a:picLocks noChangeArrowheads="1" noChangeAspect="1"/>
          </p:cNvPicPr>
          <p:nvPr/>
        </p:nvPicPr>
        <p:blipFill>
          <a:blip cstate="print" r:embed="rId2"/>
          <a:srcRect r="94"/>
          <a:stretch>
            <a:fillRect/>
          </a:stretch>
        </p:blipFill>
        <p:spPr bwMode="auto">
          <a:xfrm>
            <a:off x="511175" y="571500"/>
            <a:ext cx="3203575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8" name="Picture 3"/>
          <p:cNvPicPr>
            <a:picLocks noChangeArrowheads="1" noChangeAspect="1"/>
          </p:cNvPicPr>
          <p:nvPr/>
        </p:nvPicPr>
        <p:blipFill>
          <a:blip cstate="print" r:embed="rId3"/>
          <a:srcRect/>
          <a:stretch>
            <a:fillRect/>
          </a:stretch>
        </p:blipFill>
        <p:spPr bwMode="auto">
          <a:xfrm>
            <a:off x="4786313" y="571500"/>
            <a:ext cx="3436937" cy="191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9" name="Picture 2"/>
          <p:cNvPicPr>
            <a:picLocks noChangeArrowheads="1" noChangeAspect="1"/>
          </p:cNvPicPr>
          <p:nvPr/>
        </p:nvPicPr>
        <p:blipFill>
          <a:blip cstate="print" r:embed="rId4"/>
          <a:srcRect b="124"/>
          <a:stretch>
            <a:fillRect/>
          </a:stretch>
        </p:blipFill>
        <p:spPr bwMode="auto">
          <a:xfrm>
            <a:off x="428625" y="3643313"/>
            <a:ext cx="3857625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0" name="Picture 3"/>
          <p:cNvPicPr>
            <a:picLocks noChangeArrowheads="1" noChangeAspect="1"/>
          </p:cNvPicPr>
          <p:nvPr/>
        </p:nvPicPr>
        <p:blipFill>
          <a:blip cstate="print" r:embed="rId5"/>
          <a:srcRect b="348" r="154"/>
          <a:stretch>
            <a:fillRect/>
          </a:stretch>
        </p:blipFill>
        <p:spPr bwMode="auto">
          <a:xfrm>
            <a:off x="4714875" y="3714750"/>
            <a:ext cx="3717925" cy="164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5613" y="285750"/>
            <a:ext cx="8226425" cy="2857500"/>
          </a:xfrm>
        </p:spPr>
        <p:txBody>
          <a:bodyPr anchor="ctr"/>
          <a:lstStyle/>
          <a:p>
            <a:pPr algn="ctr">
              <a:defRPr/>
            </a:pP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_AlbionicTitulCmWb" pitchFamily="34" charset="-52"/>
              </a:rPr>
              <a:t>Практические Задания на </a:t>
            </a:r>
            <a:r>
              <a:rPr lang="ru-RU" sz="4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_AlbionicTitulCmWb" pitchFamily="34" charset="-52"/>
              </a:rPr>
              <a:t>общеучилищный</a:t>
            </a: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_AlbionicTitulCmWb" pitchFamily="34" charset="-52"/>
              </a:rPr>
              <a:t> конкурс </a:t>
            </a:r>
            <a:r>
              <a:rPr lang="ru-RU" sz="4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_AlbionicTitulCmWb" pitchFamily="34" charset="-52"/>
              </a:rPr>
              <a:t>профмастерства</a:t>
            </a: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_AlbionicTitulCmWb" pitchFamily="34" charset="-52"/>
              </a:rPr>
              <a:t> по профессии «Штукатур»</a:t>
            </a:r>
            <a:endParaRPr lang="ru-RU" sz="4000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14612" y="3027186"/>
            <a:ext cx="3571900" cy="356285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Содержимое 2"/>
          <p:cNvSpPr>
            <a:spLocks noGrp="1"/>
          </p:cNvSpPr>
          <p:nvPr>
            <p:ph idx="1"/>
          </p:nvPr>
        </p:nvSpPr>
        <p:spPr>
          <a:xfrm>
            <a:off x="455613" y="1160463"/>
            <a:ext cx="8226425" cy="4983162"/>
          </a:xfrm>
        </p:spPr>
        <p:txBody>
          <a:bodyPr/>
          <a:lstStyle/>
          <a:p>
            <a:pPr marL="0" indent="363538" algn="just">
              <a:spcBef>
                <a:spcPct val="0"/>
              </a:spcBef>
              <a:buFontTx/>
              <a:buNone/>
            </a:pPr>
            <a:r>
              <a:rPr lang="ru-RU" smtClean="0"/>
              <a:t>Каждой команде в конверте выдаются отдельные операции по подготовке поверхностей под оштукатуривание, одной – по подготовке деревянной поверхности, другой – по подготовке бетонной поверхности.</a:t>
            </a:r>
          </a:p>
          <a:p>
            <a:pPr marL="0" indent="363538" algn="just">
              <a:spcBef>
                <a:spcPct val="0"/>
              </a:spcBef>
              <a:buFontTx/>
              <a:buNone/>
            </a:pPr>
            <a:r>
              <a:rPr lang="ru-RU" smtClean="0"/>
              <a:t>Командам необходимо из отдельных фрагментов составить цепочку технологической последовательности выполнения операций.</a:t>
            </a:r>
          </a:p>
          <a:p>
            <a:pPr marL="0" indent="363538" algn="just">
              <a:spcBef>
                <a:spcPct val="0"/>
              </a:spcBef>
              <a:buFontTx/>
              <a:buNone/>
            </a:pPr>
            <a:r>
              <a:rPr lang="ru-RU" smtClean="0"/>
              <a:t>Время на выполнение – 2 минуты.</a:t>
            </a:r>
          </a:p>
          <a:p>
            <a:pPr marL="0" indent="363538" algn="just">
              <a:spcBef>
                <a:spcPct val="0"/>
              </a:spcBef>
              <a:buFontTx/>
              <a:buNone/>
            </a:pPr>
            <a:r>
              <a:rPr lang="ru-RU" smtClean="0"/>
              <a:t>Каждому учащемуся команды, быстрее справившейся с заданием, эксперты выставляют по 2 балла, учащимся другой команды – по 1 баллу.</a:t>
            </a:r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455613" y="274638"/>
            <a:ext cx="8226425" cy="582612"/>
          </a:xfrm>
        </p:spPr>
        <p:txBody>
          <a:bodyPr/>
          <a:lstStyle/>
          <a:p>
            <a:pPr>
              <a:defRPr/>
            </a:pP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 </a:t>
            </a:r>
            <a:r>
              <a:rPr lang="ru-RU" sz="28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«Собери цепочку»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714375" y="642938"/>
          <a:ext cx="7715250" cy="492918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57652"/>
                <a:gridCol w="3857652"/>
              </a:tblGrid>
              <a:tr h="102533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noProof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Для кирпичной поверхности</a:t>
                      </a:r>
                      <a:endParaRPr lang="ru-RU" sz="2400" noProof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noProof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Для   деревянной  поверхности</a:t>
                      </a:r>
                      <a:endParaRPr lang="ru-RU" sz="2400" noProof="0"/>
                    </a:p>
                  </a:txBody>
                  <a:tcPr anchor="ctr"/>
                </a:tc>
              </a:tr>
              <a:tr h="61773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noProof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Насекают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noProof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Набивка драни</a:t>
                      </a:r>
                      <a:endParaRPr lang="ru-RU" sz="2400" noProof="0"/>
                    </a:p>
                  </a:txBody>
                  <a:tcPr anchor="ctr"/>
                </a:tc>
              </a:tr>
              <a:tr h="61773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noProof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Очищают</a:t>
                      </a:r>
                      <a:endParaRPr lang="ru-RU" sz="2400" noProof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noProof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Забивают клинья</a:t>
                      </a:r>
                      <a:endParaRPr lang="ru-RU" sz="2400" noProof="0"/>
                    </a:p>
                  </a:txBody>
                  <a:tcPr anchor="ctr"/>
                </a:tc>
              </a:tr>
              <a:tr h="102533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noProof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Смачивают водой</a:t>
                      </a:r>
                      <a:endParaRPr lang="ru-RU" sz="2400" noProof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noProof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Провешивание по маякам</a:t>
                      </a:r>
                      <a:endParaRPr lang="ru-RU" sz="2400" noProof="0"/>
                    </a:p>
                  </a:txBody>
                  <a:tcPr anchor="ctr"/>
                </a:tc>
              </a:tr>
              <a:tr h="61773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noProof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Удаляют загрязнения</a:t>
                      </a:r>
                      <a:endParaRPr lang="ru-RU" sz="2400" noProof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noProof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Провешивание отвесом</a:t>
                      </a:r>
                      <a:endParaRPr lang="ru-RU" sz="2400" noProof="0"/>
                    </a:p>
                  </a:txBody>
                  <a:tcPr anchor="ctr"/>
                </a:tc>
              </a:tr>
              <a:tr h="1025336">
                <a:tc>
                  <a:txBody>
                    <a:bodyPr/>
                    <a:lstStyle/>
                    <a:p>
                      <a:pPr algn="ctr"/>
                      <a:endParaRPr lang="ru-RU" sz="2400" noProof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noProof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Натягивают шнур по шляпкам гвоздей</a:t>
                      </a:r>
                      <a:endParaRPr lang="ru-RU" sz="2400" noProof="0" dirty="0"/>
                    </a:p>
                  </a:txBody>
                  <a:tcPr anchor="ctr"/>
                </a:tc>
              </a:tr>
            </a:tbl>
          </a:graphicData>
        </a:graphic>
      </p:graphicFrame>
    </p:spTree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Содержимое 2"/>
          <p:cNvSpPr>
            <a:spLocks noGrp="1"/>
          </p:cNvSpPr>
          <p:nvPr>
            <p:ph idx="1"/>
          </p:nvPr>
        </p:nvSpPr>
        <p:spPr>
          <a:xfrm>
            <a:off x="455613" y="1160463"/>
            <a:ext cx="8226425" cy="5340350"/>
          </a:xfrm>
        </p:spPr>
        <p:txBody>
          <a:bodyPr/>
          <a:lstStyle/>
          <a:p>
            <a:pPr marL="0" indent="363538" algn="just">
              <a:spcBef>
                <a:spcPct val="0"/>
              </a:spcBef>
              <a:buFontTx/>
              <a:buNone/>
              <a:defRPr/>
            </a:pPr>
            <a:r>
              <a:rPr lang="ru-RU" smtClean="0"/>
              <a:t>Каждой команде необходимо нанести глиняный раствор на стены </a:t>
            </a:r>
            <a:r>
              <a:rPr lang="en-US" i="1" smtClean="0"/>
              <a:t>S</a:t>
            </a:r>
            <a:r>
              <a:rPr lang="en-US" smtClean="0"/>
              <a:t> = </a:t>
            </a:r>
            <a:r>
              <a:rPr lang="ru-RU" smtClean="0"/>
              <a:t>1 м² в течении .</a:t>
            </a:r>
          </a:p>
          <a:p>
            <a:pPr marL="0" indent="363538" algn="just">
              <a:spcBef>
                <a:spcPct val="0"/>
              </a:spcBef>
              <a:buFontTx/>
              <a:buNone/>
              <a:defRPr/>
            </a:pPr>
            <a:endParaRPr lang="ru-RU" i="1" u="sng" smtClean="0"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marL="0" indent="363538" algn="just">
              <a:spcBef>
                <a:spcPct val="0"/>
              </a:spcBef>
              <a:buFontTx/>
              <a:buNone/>
              <a:defRPr/>
            </a:pPr>
            <a:r>
              <a:rPr lang="ru-RU" i="1" u="sng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При выполнении задания баллы снимаются за:</a:t>
            </a:r>
          </a:p>
          <a:p>
            <a:pPr marL="0" indent="363538" algn="just">
              <a:spcBef>
                <a:spcPct val="0"/>
              </a:spcBef>
              <a:buFontTx/>
              <a:buAutoNum type="arabicPeriod"/>
              <a:defRPr/>
            </a:pPr>
            <a:r>
              <a:rPr lang="ru-RU" smtClean="0"/>
              <a:t>Нарушение ТБ – 0,5 – 2 балла</a:t>
            </a:r>
          </a:p>
          <a:p>
            <a:pPr marL="0" indent="363538" algn="just">
              <a:spcBef>
                <a:spcPct val="0"/>
              </a:spcBef>
              <a:buFontTx/>
              <a:buAutoNum type="arabicPeriod"/>
              <a:defRPr/>
            </a:pPr>
            <a:r>
              <a:rPr lang="ru-RU" smtClean="0"/>
              <a:t>Не выполнение норм времени – 0,5 – 1 балл</a:t>
            </a:r>
          </a:p>
          <a:p>
            <a:pPr marL="0" indent="363538" algn="just">
              <a:spcBef>
                <a:spcPct val="0"/>
              </a:spcBef>
              <a:buFontTx/>
              <a:buAutoNum type="arabicPeriod"/>
              <a:defRPr/>
            </a:pPr>
            <a:r>
              <a:rPr lang="ru-RU" smtClean="0"/>
              <a:t>Некачественное выполнение работы – 0,5 – 2 балла</a:t>
            </a:r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455613" y="274638"/>
            <a:ext cx="8226425" cy="582612"/>
          </a:xfrm>
        </p:spPr>
        <p:txBody>
          <a:bodyPr/>
          <a:lstStyle/>
          <a:p>
            <a:pPr>
              <a:defRPr/>
            </a:pP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 </a:t>
            </a:r>
            <a:r>
              <a:rPr lang="ru-RU" sz="28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«Выполнить задание»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017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9875" y="4143375"/>
            <a:ext cx="8659813" cy="22145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5613" y="285750"/>
            <a:ext cx="8226425" cy="2643188"/>
          </a:xfrm>
        </p:spPr>
        <p:txBody>
          <a:bodyPr anchor="ctr"/>
          <a:lstStyle/>
          <a:p>
            <a:pPr algn="ctr">
              <a:defRPr/>
            </a:pP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_AlbionicTitulCmWb" pitchFamily="34" charset="-52"/>
              </a:rPr>
              <a:t>критерии оценивания </a:t>
            </a:r>
            <a:r>
              <a:rPr 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_AlbionicTitulCmWb" pitchFamily="34" charset="-52"/>
              </a:rPr>
              <a:t>II</a:t>
            </a:r>
            <a:r>
              <a:rPr lang="uk-UA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_AlbionicTitulCmWb" pitchFamily="34" charset="-52"/>
              </a:rPr>
              <a:t> тура</a:t>
            </a: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_AlbionicTitulCmWb" pitchFamily="34" charset="-52"/>
              </a:rPr>
              <a:t>  конкурса </a:t>
            </a:r>
            <a:r>
              <a:rPr lang="ru-RU" sz="4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_AlbionicTitulCmWb" pitchFamily="34" charset="-52"/>
              </a:rPr>
              <a:t>профмастерства</a:t>
            </a: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_AlbionicTitulCmWb" pitchFamily="34" charset="-52"/>
              </a:rPr>
              <a:t> по профессии «Штукатур»</a:t>
            </a:r>
            <a:endParaRPr lang="ru-RU" sz="4000" dirty="0"/>
          </a:p>
        </p:txBody>
      </p:sp>
      <p:pic>
        <p:nvPicPr>
          <p:cNvPr id="4915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14546" y="3018232"/>
            <a:ext cx="4929222" cy="369691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50" y="1500188"/>
            <a:ext cx="2078038" cy="409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1" name="Содержимое 4"/>
          <p:cNvSpPr>
            <a:spLocks noGrp="1"/>
          </p:cNvSpPr>
          <p:nvPr>
            <p:ph idx="1"/>
          </p:nvPr>
        </p:nvSpPr>
        <p:spPr>
          <a:xfrm>
            <a:off x="2428875" y="1571625"/>
            <a:ext cx="6429375" cy="4643438"/>
          </a:xfrm>
        </p:spPr>
        <p:txBody>
          <a:bodyPr/>
          <a:lstStyle/>
          <a:p>
            <a:pPr marL="457200" indent="-457200" algn="just">
              <a:spcBef>
                <a:spcPct val="0"/>
              </a:spcBef>
              <a:buFontTx/>
              <a:buAutoNum type="arabicPeriod"/>
            </a:pPr>
            <a:r>
              <a:rPr lang="ru-RU" smtClean="0"/>
              <a:t>Внешний вид – 0,5 балла</a:t>
            </a:r>
          </a:p>
          <a:p>
            <a:pPr marL="457200" indent="-457200" algn="just">
              <a:spcBef>
                <a:spcPct val="0"/>
              </a:spcBef>
              <a:buFontTx/>
              <a:buAutoNum type="arabicPeriod"/>
            </a:pPr>
            <a:r>
              <a:rPr lang="ru-RU" smtClean="0"/>
              <a:t>Организация рабочего места – 0,5 балла</a:t>
            </a:r>
          </a:p>
          <a:p>
            <a:pPr marL="457200" indent="-457200" algn="just">
              <a:spcBef>
                <a:spcPct val="0"/>
              </a:spcBef>
              <a:buFontTx/>
              <a:buAutoNum type="arabicPeriod"/>
            </a:pPr>
            <a:r>
              <a:rPr lang="ru-RU" smtClean="0"/>
              <a:t>Правильность выполнения приемов – 3 балла</a:t>
            </a:r>
          </a:p>
          <a:p>
            <a:pPr marL="457200" indent="-457200" algn="just">
              <a:spcBef>
                <a:spcPct val="0"/>
              </a:spcBef>
              <a:buFontTx/>
              <a:buAutoNum type="arabicPeriod"/>
            </a:pPr>
            <a:r>
              <a:rPr lang="ru-RU" smtClean="0"/>
              <a:t>Качество выполнения работы – 3 балла</a:t>
            </a:r>
          </a:p>
          <a:p>
            <a:pPr marL="457200" indent="-457200" algn="just">
              <a:spcBef>
                <a:spcPct val="0"/>
              </a:spcBef>
              <a:buFontTx/>
              <a:buAutoNum type="arabicPeriod"/>
            </a:pPr>
            <a:r>
              <a:rPr lang="ru-RU" smtClean="0"/>
              <a:t>Соблюдение норм времени – 2 балла</a:t>
            </a:r>
          </a:p>
          <a:p>
            <a:pPr marL="457200" indent="-457200" algn="just">
              <a:spcBef>
                <a:spcPct val="0"/>
              </a:spcBef>
              <a:buFontTx/>
              <a:buAutoNum type="arabicPeriod"/>
            </a:pPr>
            <a:r>
              <a:rPr lang="ru-RU" smtClean="0"/>
              <a:t>Экономное расходование материалов – 1 балл</a:t>
            </a:r>
          </a:p>
          <a:p>
            <a:pPr marL="457200" indent="-457200" algn="just">
              <a:spcBef>
                <a:spcPct val="0"/>
              </a:spcBef>
              <a:buFontTx/>
              <a:buAutoNum type="arabicPeriod"/>
            </a:pPr>
            <a:r>
              <a:rPr lang="ru-RU" smtClean="0"/>
              <a:t>Соблюдение правил ТБ – 2 балла.</a:t>
            </a:r>
          </a:p>
          <a:p>
            <a:pPr marL="457200" indent="-457200" algn="just">
              <a:spcBef>
                <a:spcPct val="0"/>
              </a:spcBef>
              <a:buFontTx/>
              <a:buAutoNum type="arabicPeriod"/>
            </a:pPr>
            <a:endParaRPr lang="ru-RU" smtClean="0"/>
          </a:p>
          <a:p>
            <a:pPr marL="457200" indent="-457200" algn="just">
              <a:spcBef>
                <a:spcPct val="0"/>
              </a:spcBef>
              <a:buFontTx/>
              <a:buNone/>
            </a:pPr>
            <a:r>
              <a:rPr lang="ru-RU" u="sng" smtClean="0"/>
              <a:t>Всего: 12 баллов</a:t>
            </a:r>
          </a:p>
          <a:p>
            <a:pPr marL="457200" indent="-457200"/>
            <a:endParaRPr lang="ru-RU" smtClean="0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455613" y="274638"/>
            <a:ext cx="8226425" cy="796925"/>
          </a:xfrm>
        </p:spPr>
        <p:txBody>
          <a:bodyPr/>
          <a:lstStyle/>
          <a:p>
            <a:pPr>
              <a:defRPr/>
            </a:pPr>
            <a:r>
              <a:rPr lang="ru-RU" i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 выполнении задания оценивается:</a:t>
            </a:r>
            <a:endParaRPr lang="ru-RU" dirty="0"/>
          </a:p>
        </p:txBody>
      </p:sp>
    </p:spTree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3000" y="285750"/>
            <a:ext cx="7000875" cy="1500188"/>
          </a:xfrm>
        </p:spPr>
        <p:txBody>
          <a:bodyPr anchor="ctr"/>
          <a:lstStyle/>
          <a:p>
            <a:pPr algn="ctr">
              <a:defRPr/>
            </a:pP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_AlbionicTitulCmWb" pitchFamily="34" charset="-52"/>
              </a:rPr>
              <a:t>ТЕХНИКА БЕЗОПАСНОСТИ</a:t>
            </a:r>
          </a:p>
        </p:txBody>
      </p:sp>
      <p:pic>
        <p:nvPicPr>
          <p:cNvPr id="5120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43042" y="1571612"/>
            <a:ext cx="5715040" cy="387300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455613" y="428625"/>
            <a:ext cx="7313612" cy="2214563"/>
          </a:xfrm>
        </p:spPr>
        <p:txBody>
          <a:bodyPr/>
          <a:lstStyle/>
          <a:p>
            <a:pPr indent="363538" algn="just" eaLnBrk="1" hangingPunct="1"/>
            <a:r>
              <a:rPr lang="ru-RU" smtClean="0"/>
              <a:t>Формирование качеств современного рабочего, развитие его технического мышления и творческого отношения к труду должно осуществляться с самого начала его профессиональной подготовки.</a:t>
            </a:r>
          </a:p>
        </p:txBody>
      </p:sp>
      <p:pic>
        <p:nvPicPr>
          <p:cNvPr id="7171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2714625"/>
            <a:ext cx="4267200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2" name="Rectangle 5"/>
          <p:cNvSpPr txBox="1">
            <a:spLocks noChangeArrowheads="1"/>
          </p:cNvSpPr>
          <p:nvPr/>
        </p:nvSpPr>
        <p:spPr bwMode="auto">
          <a:xfrm>
            <a:off x="428625" y="2786063"/>
            <a:ext cx="4143375" cy="3643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indent="363538" algn="just"/>
            <a:r>
              <a:rPr lang="ru-RU" sz="2400"/>
              <a:t>Развитию творческого мышления учащихся, углублению и расширению их знаний и практических навыков в своей профессии способствуют самые различные формы и методы педагогической работы.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500063" y="357188"/>
            <a:ext cx="8358187" cy="6215062"/>
          </a:xfrm>
        </p:spPr>
        <p:txBody>
          <a:bodyPr/>
          <a:lstStyle/>
          <a:p>
            <a:pPr marL="0" indent="0" algn="just">
              <a:buFontTx/>
              <a:buNone/>
              <a:defRPr/>
            </a:pPr>
            <a:r>
              <a:rPr lang="ru-RU" u="sng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1.Перед</a:t>
            </a:r>
            <a:r>
              <a:rPr lang="ru-RU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началом работы штукатуры обязаны:</a:t>
            </a:r>
          </a:p>
          <a:p>
            <a:pPr algn="just">
              <a:spcBef>
                <a:spcPts val="0"/>
              </a:spcBef>
              <a:defRPr/>
            </a:pPr>
            <a:r>
              <a:rPr lang="ru-RU" dirty="0" smtClean="0"/>
              <a:t>предъявить руководителю удостоверение о проверке безопасных методов и приемов работ и пройти инструктаж на рабочем месте с учетом специфики выполняемых работ;</a:t>
            </a:r>
          </a:p>
          <a:p>
            <a:pPr algn="just">
              <a:spcBef>
                <a:spcPts val="0"/>
              </a:spcBef>
              <a:defRPr/>
            </a:pPr>
            <a:r>
              <a:rPr lang="ru-RU" dirty="0" smtClean="0"/>
              <a:t>надеть каску, спецодежду, </a:t>
            </a:r>
            <a:r>
              <a:rPr lang="ru-RU" dirty="0" err="1" smtClean="0"/>
              <a:t>спецобувь</a:t>
            </a:r>
            <a:r>
              <a:rPr lang="ru-RU" dirty="0" smtClean="0"/>
              <a:t> установленного образца;</a:t>
            </a:r>
          </a:p>
          <a:p>
            <a:pPr algn="just">
              <a:spcBef>
                <a:spcPts val="0"/>
              </a:spcBef>
              <a:defRPr/>
            </a:pPr>
            <a:r>
              <a:rPr lang="ru-RU" dirty="0" smtClean="0"/>
              <a:t>получить задание у бригадира или руководителя.</a:t>
            </a:r>
          </a:p>
          <a:p>
            <a:pPr algn="just">
              <a:buFontTx/>
              <a:buNone/>
              <a:defRPr/>
            </a:pPr>
            <a:r>
              <a:rPr lang="ru-RU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 После получения задания на выполнение работы штукатуры обязаны:</a:t>
            </a:r>
          </a:p>
          <a:p>
            <a:pPr algn="just">
              <a:spcBef>
                <a:spcPts val="0"/>
              </a:spcBef>
              <a:defRPr/>
            </a:pPr>
            <a:r>
              <a:rPr lang="ru-RU" dirty="0" smtClean="0"/>
              <a:t>подобрать средства индивидуальной защиты, соответствующие характеру выполняемой работы, и проверить их соответствие требованиям безопасности;</a:t>
            </a:r>
          </a:p>
          <a:p>
            <a:pPr algn="just">
              <a:spcBef>
                <a:spcPts val="0"/>
              </a:spcBef>
              <a:defRPr/>
            </a:pPr>
            <a:r>
              <a:rPr lang="ru-RU" dirty="0" smtClean="0"/>
              <a:t>проверить рабочее место и подходы к нему на соответствие требованиям безопасности;</a:t>
            </a:r>
          </a:p>
        </p:txBody>
      </p:sp>
    </p:spTree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28625" y="142875"/>
            <a:ext cx="8358188" cy="6500813"/>
          </a:xfrm>
        </p:spPr>
        <p:txBody>
          <a:bodyPr/>
          <a:lstStyle/>
          <a:p>
            <a:pPr algn="just">
              <a:spcBef>
                <a:spcPts val="0"/>
              </a:spcBef>
              <a:defRPr/>
            </a:pPr>
            <a:r>
              <a:rPr lang="ru-RU" dirty="0" smtClean="0"/>
              <a:t>подобрать технологическую оснастку, инструмент, оборудование, необходимые при выполнении работ, проверить их на соответствие требованиям безопасности.</a:t>
            </a:r>
          </a:p>
          <a:p>
            <a:pPr algn="just">
              <a:buFontTx/>
              <a:buNone/>
              <a:defRPr/>
            </a:pPr>
            <a:r>
              <a:rPr lang="ru-RU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3. Штукатуры не должны приступать к выполнению работы при следующих нарушениях требований безопасности:</a:t>
            </a:r>
          </a:p>
          <a:p>
            <a:pPr algn="just">
              <a:spcBef>
                <a:spcPts val="0"/>
              </a:spcBef>
              <a:defRPr/>
            </a:pPr>
            <a:r>
              <a:rPr lang="ru-RU" dirty="0" smtClean="0"/>
              <a:t>неисправности средств </a:t>
            </a:r>
            <a:r>
              <a:rPr lang="ru-RU" dirty="0" err="1" smtClean="0"/>
              <a:t>подмащивания</a:t>
            </a:r>
            <a:r>
              <a:rPr lang="ru-RU" dirty="0" smtClean="0"/>
              <a:t>, </a:t>
            </a:r>
            <a:r>
              <a:rPr lang="ru-RU" dirty="0" err="1" smtClean="0"/>
              <a:t>средств</a:t>
            </a:r>
            <a:r>
              <a:rPr lang="ru-RU" dirty="0" smtClean="0"/>
              <a:t> защиты работающих, инструмента или оборудования, указанных в инструкциях </a:t>
            </a:r>
            <a:r>
              <a:rPr lang="ru-RU" dirty="0" err="1" smtClean="0"/>
              <a:t>заводоизготовителей</a:t>
            </a:r>
            <a:r>
              <a:rPr lang="ru-RU" dirty="0" smtClean="0"/>
              <a:t>, при которых не допускается их эксплуатация,</a:t>
            </a:r>
          </a:p>
          <a:p>
            <a:pPr algn="just">
              <a:spcBef>
                <a:spcPts val="0"/>
              </a:spcBef>
              <a:defRPr/>
            </a:pPr>
            <a:r>
              <a:rPr lang="ru-RU" dirty="0" smtClean="0"/>
              <a:t>несвоевременном проведении очередных испытаний или истечении срока эксплуатации средств защиты работающих, установленного заводом изготовителем,</a:t>
            </a:r>
          </a:p>
          <a:p>
            <a:pPr algn="just">
              <a:spcBef>
                <a:spcPts val="0"/>
              </a:spcBef>
              <a:defRPr/>
            </a:pPr>
            <a:r>
              <a:rPr lang="en-US" dirty="0" err="1" smtClean="0"/>
              <a:t>недостаточной</a:t>
            </a:r>
            <a:r>
              <a:rPr lang="en-US" dirty="0" smtClean="0"/>
              <a:t> </a:t>
            </a:r>
            <a:r>
              <a:rPr lang="en-US" dirty="0" err="1" smtClean="0"/>
              <a:t>освещенности</a:t>
            </a:r>
            <a:r>
              <a:rPr lang="en-US" dirty="0" smtClean="0"/>
              <a:t> </a:t>
            </a:r>
            <a:r>
              <a:rPr lang="en-US" dirty="0" err="1" smtClean="0"/>
              <a:t>рабочих</a:t>
            </a:r>
            <a:r>
              <a:rPr lang="en-US" dirty="0" smtClean="0"/>
              <a:t> </a:t>
            </a:r>
            <a:r>
              <a:rPr lang="en-US" dirty="0" err="1" smtClean="0"/>
              <a:t>мест</a:t>
            </a:r>
            <a:r>
              <a:rPr lang="en-US" dirty="0" smtClean="0"/>
              <a:t>,</a:t>
            </a:r>
            <a:endParaRPr lang="ru-RU" dirty="0" smtClean="0"/>
          </a:p>
          <a:p>
            <a:pPr algn="just">
              <a:spcBef>
                <a:spcPts val="0"/>
              </a:spcBef>
              <a:defRPr/>
            </a:pPr>
            <a:r>
              <a:rPr lang="ru-RU" dirty="0" smtClean="0"/>
              <a:t>использовании в зоне работы светильников напряжением выше 42 В.</a:t>
            </a:r>
          </a:p>
          <a:p>
            <a:pPr algn="just">
              <a:spcBef>
                <a:spcPts val="0"/>
              </a:spcBef>
              <a:defRPr/>
            </a:pPr>
            <a:r>
              <a:rPr lang="ru-RU" dirty="0" smtClean="0"/>
              <a:t>    </a:t>
            </a:r>
            <a:endParaRPr lang="ru-RU" dirty="0"/>
          </a:p>
        </p:txBody>
      </p:sp>
    </p:spTree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Содержимое 4"/>
          <p:cNvSpPr>
            <a:spLocks noGrp="1"/>
          </p:cNvSpPr>
          <p:nvPr>
            <p:ph idx="1"/>
          </p:nvPr>
        </p:nvSpPr>
        <p:spPr>
          <a:xfrm>
            <a:off x="571500" y="500063"/>
            <a:ext cx="8001000" cy="2857500"/>
          </a:xfrm>
        </p:spPr>
        <p:txBody>
          <a:bodyPr/>
          <a:lstStyle/>
          <a:p>
            <a:pPr marL="0" indent="342900" algn="just">
              <a:spcBef>
                <a:spcPct val="0"/>
              </a:spcBef>
              <a:buFontTx/>
              <a:buNone/>
            </a:pPr>
            <a:r>
              <a:rPr lang="ru-RU" smtClean="0"/>
              <a:t>Обнаруженные нарушения требований безопасности должны быть устранены собственными силами, а при невозможности сделать это штукатуры обязаны незамедлительно сообщить о них бригадиру или руководителю работ. </a:t>
            </a:r>
          </a:p>
        </p:txBody>
      </p:sp>
      <p:pic>
        <p:nvPicPr>
          <p:cNvPr id="3686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28813" y="2714625"/>
            <a:ext cx="4381500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Содержимое 2"/>
          <p:cNvSpPr>
            <a:spLocks noGrp="1"/>
          </p:cNvSpPr>
          <p:nvPr>
            <p:ph idx="1"/>
          </p:nvPr>
        </p:nvSpPr>
        <p:spPr>
          <a:xfrm>
            <a:off x="455613" y="857250"/>
            <a:ext cx="8226425" cy="5715000"/>
          </a:xfrm>
        </p:spPr>
        <p:txBody>
          <a:bodyPr/>
          <a:lstStyle/>
          <a:p>
            <a:pPr marL="457200" indent="-457200" algn="just">
              <a:buFontTx/>
              <a:buAutoNum type="arabicPeriod"/>
            </a:pPr>
            <a:r>
              <a:rPr lang="ru-RU" sz="2000" smtClean="0"/>
              <a:t>Для прохода на рабочее место штукатуры должны использовать оборудование системы доступа (трапы, стремянки, приставные лестницы).</a:t>
            </a:r>
          </a:p>
          <a:p>
            <a:pPr marL="457200" indent="-457200" algn="just">
              <a:buFontTx/>
              <a:buAutoNum type="arabicPeriod"/>
            </a:pPr>
            <a:r>
              <a:rPr lang="ru-RU" sz="2000" smtClean="0"/>
              <a:t>В качестве средств подмащивания необходимо применять, как правило, инвентарные средства подмащивания (подмости сборно-разборные, подмости передвижные с перемещаемым рабочим местом, столики и др.), оборудованные ограждениями. Запрещается применять в качестве подмостей случайные средства подмащивания (ящики, бочки, ведра и тд.).</a:t>
            </a:r>
          </a:p>
          <a:p>
            <a:pPr marL="457200" indent="-457200" algn="just">
              <a:buFontTx/>
              <a:buAutoNum type="arabicPeriod"/>
            </a:pPr>
            <a:r>
              <a:rPr lang="ru-RU" sz="2000" smtClean="0"/>
              <a:t>Перед началом работы на подмостях штукатуры обязаны убедиться в отсутствии людей в опасной зоне под подмостями. При совмещении работ по одной вертикали нижерасположенные рабочие места должны быть оборудованы соответствующими защитными устройствами ( настилами, сетками, козырьками), установленными на расстоянии не более 6 м по вертикали от вышерасположенного рабочего места.</a:t>
            </a:r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455613" y="274638"/>
            <a:ext cx="8226425" cy="582612"/>
          </a:xfrm>
        </p:spPr>
        <p:txBody>
          <a:bodyPr/>
          <a:lstStyle/>
          <a:p>
            <a:pPr>
              <a:defRPr/>
            </a:pP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ТРЕБОВАНИЯ БЕЗОПАСНОСТИ ВО ВРЕМЯ РАБОТЫ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Содержимое 2"/>
          <p:cNvSpPr>
            <a:spLocks noGrp="1"/>
          </p:cNvSpPr>
          <p:nvPr>
            <p:ph idx="1"/>
          </p:nvPr>
        </p:nvSpPr>
        <p:spPr>
          <a:xfrm>
            <a:off x="455613" y="214313"/>
            <a:ext cx="8402637" cy="6357937"/>
          </a:xfrm>
        </p:spPr>
        <p:txBody>
          <a:bodyPr/>
          <a:lstStyle/>
          <a:p>
            <a:pPr marL="457200" indent="-457200" algn="just">
              <a:buFontTx/>
              <a:buAutoNum type="arabicPeriod" startAt="4"/>
            </a:pPr>
            <a:r>
              <a:rPr lang="ru-RU" sz="2000" smtClean="0"/>
              <a:t>При нанесении раствора на потолочную или вертикальную поверхность штукатуры должны находиться сбоку от места набрызга раствора. Для защиты глаз следует пользоваться очками.</a:t>
            </a:r>
          </a:p>
          <a:p>
            <a:pPr marL="457200" indent="-457200" algn="just">
              <a:buFontTx/>
              <a:buAutoNum type="arabicPeriod" startAt="4"/>
            </a:pPr>
            <a:r>
              <a:rPr lang="ru-RU" sz="2000" smtClean="0"/>
              <a:t>При работе с растворами, имеющими химические добавки, необходимо использовать средства индивидуальной защиты (резиновые перчатки, защитные мази), предусмотренные в технологической карте по проведению штукатурных работ.</a:t>
            </a:r>
          </a:p>
          <a:p>
            <a:pPr marL="457200" indent="-457200" algn="just">
              <a:buFontTx/>
              <a:buAutoNum type="arabicPeriod" startAt="4"/>
            </a:pPr>
            <a:r>
              <a:rPr lang="ru-RU" sz="2000" smtClean="0"/>
              <a:t>При работе с растворонасосом штукатуры обязаны:</a:t>
            </a:r>
          </a:p>
          <a:p>
            <a:pPr marL="457200" indent="-457200" algn="just">
              <a:spcBef>
                <a:spcPct val="0"/>
              </a:spcBef>
            </a:pPr>
            <a:r>
              <a:rPr lang="ru-RU" sz="2000" smtClean="0"/>
              <a:t> следить, чтобы давление в растворонасосе не превышало допустимых  норм, у</a:t>
            </a:r>
            <a:r>
              <a:rPr lang="en-US" sz="2000" smtClean="0"/>
              <a:t>казанных в его паспорте, а рукава не имели перегибов;</a:t>
            </a:r>
            <a:endParaRPr lang="ru-RU" sz="2000" smtClean="0"/>
          </a:p>
          <a:p>
            <a:pPr marL="457200" indent="-457200" algn="just">
              <a:spcBef>
                <a:spcPct val="0"/>
              </a:spcBef>
            </a:pPr>
            <a:r>
              <a:rPr lang="ru-RU" sz="2000" smtClean="0"/>
              <a:t>для прекращения подачи раствора штукатуры обязаны подать оператору установки соответствующий сигнал, прекращать подачу раствора перегибанием рукава не допускается;</a:t>
            </a:r>
          </a:p>
          <a:p>
            <a:pPr marL="457200" indent="-457200" algn="just">
              <a:spcBef>
                <a:spcPct val="0"/>
              </a:spcBef>
            </a:pPr>
            <a:r>
              <a:rPr lang="ru-RU" sz="2000" smtClean="0"/>
              <a:t>удалять растворные пробки, ремонтировать и разбирать растворонасосы только после их отключения от электросети и снятия давления;</a:t>
            </a:r>
          </a:p>
          <a:p>
            <a:pPr marL="457200" indent="-457200" algn="just">
              <a:spcBef>
                <a:spcPct val="0"/>
              </a:spcBef>
            </a:pPr>
            <a:r>
              <a:rPr lang="ru-RU" sz="2000" smtClean="0"/>
              <a:t>осуществлять продувку растворонасоса при отсутствии людей в зоне 10 м и ближе от растворопровода;</a:t>
            </a:r>
          </a:p>
          <a:p>
            <a:pPr marL="457200" indent="-457200" algn="just"/>
            <a:endParaRPr lang="ru-RU" sz="2000" smtClean="0"/>
          </a:p>
        </p:txBody>
      </p:sp>
    </p:spTree>
  </p:cSld>
  <p:clrMapOvr>
    <a:masterClrMapping/>
  </p:clrMapOvr>
  <p:transition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Содержимое 2"/>
          <p:cNvSpPr>
            <a:spLocks noGrp="1"/>
          </p:cNvSpPr>
          <p:nvPr>
            <p:ph idx="1"/>
          </p:nvPr>
        </p:nvSpPr>
        <p:spPr>
          <a:xfrm>
            <a:off x="455613" y="285750"/>
            <a:ext cx="8226425" cy="5715000"/>
          </a:xfrm>
        </p:spPr>
        <p:txBody>
          <a:bodyPr/>
          <a:lstStyle/>
          <a:p>
            <a:pPr algn="just"/>
            <a:r>
              <a:rPr lang="ru-RU" sz="2000" smtClean="0"/>
              <a:t>организовать рабочее место таким образом, чтобы между ящиком с раствором и стенкой оставался проход не мене 0,6 м;</a:t>
            </a:r>
          </a:p>
          <a:p>
            <a:pPr algn="just"/>
            <a:r>
              <a:rPr lang="ru-RU" sz="2000" smtClean="0"/>
              <a:t>держать форсунку при нанесении раствора растворонасосом под небольшим углом к оштукатуриваемой поверхности и на небольшом расстоянии от нее. </a:t>
            </a:r>
            <a:r>
              <a:rPr lang="en-US" sz="2000" smtClean="0"/>
              <a:t>При работе пользоваться защитными очками.</a:t>
            </a:r>
            <a:endParaRPr lang="ru-RU" sz="2000" smtClean="0"/>
          </a:p>
          <a:p>
            <a:pPr>
              <a:buFontTx/>
              <a:buAutoNum type="arabicPeriod" startAt="7"/>
            </a:pPr>
            <a:r>
              <a:rPr lang="ru-RU" sz="2000" smtClean="0"/>
              <a:t>При работе с применением штукатурно-затирочной машины с электроприводом штукатуры обязаны: </a:t>
            </a:r>
          </a:p>
          <a:p>
            <a:r>
              <a:rPr lang="ru-RU" sz="2000" smtClean="0"/>
              <a:t> следить, чтобы раствор и вода не попала на корпус машины и двигателя; </a:t>
            </a:r>
          </a:p>
          <a:p>
            <a:r>
              <a:rPr lang="ru-RU" sz="2000" smtClean="0"/>
              <a:t>очистить поверхность дисков и заменять изношенные накладки только после отключения машины от электросети.</a:t>
            </a:r>
          </a:p>
          <a:p>
            <a:pPr algn="just">
              <a:buFont typeface="Arial" charset="0"/>
              <a:buAutoNum type="arabicPeriod" startAt="8"/>
            </a:pPr>
            <a:r>
              <a:rPr lang="ru-RU" sz="2000" smtClean="0"/>
              <a:t>Искусственную сушку оштукатуренных поверхностей необходимо осуществлять с применением специально предназначенных нагревательных приборов: калориферов, газовых горелок, софитов. Запрещается применять для сушки помещений мангалы (жаровни), бочки и другие емкости, наполненные горячим углем</a:t>
            </a:r>
          </a:p>
        </p:txBody>
      </p:sp>
    </p:spTree>
  </p:cSld>
  <p:clrMapOvr>
    <a:masterClrMapping/>
  </p:clrMapOvr>
  <p:transition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Содержимое 2"/>
          <p:cNvSpPr>
            <a:spLocks noGrp="1"/>
          </p:cNvSpPr>
          <p:nvPr>
            <p:ph idx="1"/>
          </p:nvPr>
        </p:nvSpPr>
        <p:spPr>
          <a:xfrm>
            <a:off x="455613" y="1071563"/>
            <a:ext cx="8226425" cy="5500687"/>
          </a:xfrm>
        </p:spPr>
        <p:txBody>
          <a:bodyPr/>
          <a:lstStyle/>
          <a:p>
            <a:pPr marL="457200" indent="-457200" algn="just">
              <a:buFontTx/>
              <a:buAutoNum type="arabicPeriod"/>
            </a:pPr>
            <a:r>
              <a:rPr lang="ru-RU" smtClean="0"/>
              <a:t>При обнаружении во время работы неисправностей средств подмащивания, применяемого оборудования, инструмента, при которых согласно требованиям инструкций заводов- изготовителей запрещается их эксплуатация, штукатуры обязаны прекратить работу и доложить об этом бригадиру или руководителю.</a:t>
            </a:r>
          </a:p>
          <a:p>
            <a:pPr marL="457200" indent="-457200" algn="just">
              <a:buFontTx/>
              <a:buAutoNum type="arabicPeriod"/>
            </a:pPr>
            <a:r>
              <a:rPr lang="ru-RU" smtClean="0"/>
              <a:t>При возникновении в зоне работы опасных условий   неизолированных токоведущих частей, перемещаемых краном грузов, вышерасположенных рабочих мест) штукатуры обязаны прекратить все операции, покинуть рабочее место и сообщить об этом бригадиру или руководителю.</a:t>
            </a:r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455613" y="274638"/>
            <a:ext cx="8226425" cy="725487"/>
          </a:xfrm>
        </p:spPr>
        <p:txBody>
          <a:bodyPr/>
          <a:lstStyle/>
          <a:p>
            <a:pPr algn="ctr">
              <a:defRPr/>
            </a:pP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ТРЕБОВАНИЯ БЕЗОПАСНОСТИ В АВАРИЙНЫХ СИТУАЦИЯХ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Содержимое 2"/>
          <p:cNvSpPr>
            <a:spLocks noGrp="1"/>
          </p:cNvSpPr>
          <p:nvPr>
            <p:ph idx="1"/>
          </p:nvPr>
        </p:nvSpPr>
        <p:spPr>
          <a:xfrm>
            <a:off x="455613" y="1428750"/>
            <a:ext cx="8226425" cy="5143500"/>
          </a:xfrm>
        </p:spPr>
        <p:txBody>
          <a:bodyPr/>
          <a:lstStyle/>
          <a:p>
            <a:pPr indent="20638">
              <a:buFontTx/>
              <a:buNone/>
              <a:defRPr/>
            </a:pPr>
            <a:r>
              <a:rPr lang="ru-RU" dirty="0" smtClean="0"/>
              <a:t>По окончании работы штукатуры обязаны:</a:t>
            </a:r>
          </a:p>
          <a:p>
            <a:pPr marL="531813" indent="-168275" algn="just">
              <a:defRPr/>
            </a:pPr>
            <a:r>
              <a:rPr lang="ru-RU" smtClean="0"/>
              <a:t>Отключить </a:t>
            </a:r>
            <a:r>
              <a:rPr lang="ru-RU" dirty="0" smtClean="0"/>
              <a:t>применяемый механизированный инструмент и оборудование от электросети и снять в них давление,</a:t>
            </a:r>
          </a:p>
          <a:p>
            <a:pPr marL="531813" indent="-168275" algn="just">
              <a:defRPr/>
            </a:pPr>
            <a:r>
              <a:rPr lang="ru-RU" dirty="0" smtClean="0"/>
              <a:t>Убрать инструмент в предназначенное для этого место,</a:t>
            </a:r>
          </a:p>
          <a:p>
            <a:pPr marL="531813" indent="-168275" algn="just">
              <a:defRPr/>
            </a:pPr>
            <a:r>
              <a:rPr lang="ru-RU" dirty="0" smtClean="0"/>
              <a:t>Очистить от раствора и промыть оборудование, привести в порядок рабочее место,</a:t>
            </a:r>
          </a:p>
          <a:p>
            <a:pPr marL="531813" indent="-168275" algn="just">
              <a:defRPr/>
            </a:pPr>
            <a:r>
              <a:rPr lang="ru-RU" dirty="0" smtClean="0"/>
              <a:t>Сообщить бригадиру или руководителю работ о всех неполадках, возникающих во время работы.</a:t>
            </a:r>
            <a:endParaRPr lang="ru-RU" dirty="0"/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455613" y="274638"/>
            <a:ext cx="8226425" cy="939800"/>
          </a:xfrm>
        </p:spPr>
        <p:txBody>
          <a:bodyPr/>
          <a:lstStyle/>
          <a:p>
            <a:pPr algn="ctr">
              <a:defRPr/>
            </a:pP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ТРЕБОВАНИЯ БЕЗОПАСНОСТИ ПО ОКОНЧАНИИ РАБОТЫ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286375" y="285750"/>
            <a:ext cx="3395663" cy="3929063"/>
          </a:xfrm>
        </p:spPr>
        <p:txBody>
          <a:bodyPr/>
          <a:lstStyle/>
          <a:p>
            <a:pPr marL="0" indent="363538" algn="just" eaLnBrk="1" hangingPunct="1">
              <a:buFontTx/>
              <a:buNone/>
              <a:defRPr/>
            </a:pPr>
            <a:r>
              <a:rPr lang="ru-RU" dirty="0" smtClean="0"/>
              <a:t>Одной из форм вовлечения учащихся в активную профессиональную деятельность является проведение в училище конкурса профессионального мастерства среди учащихся.</a:t>
            </a:r>
          </a:p>
          <a:p>
            <a:pPr marL="0" indent="363538" algn="just" eaLnBrk="1" hangingPunct="1">
              <a:buFontTx/>
              <a:buNone/>
              <a:defRPr/>
            </a:pPr>
            <a:endParaRPr lang="ru-RU" dirty="0" smtClean="0"/>
          </a:p>
          <a:p>
            <a:pPr eaLnBrk="1" hangingPunct="1">
              <a:buFontTx/>
              <a:buNone/>
              <a:defRPr/>
            </a:pPr>
            <a:endParaRPr lang="ru-RU" dirty="0" smtClean="0"/>
          </a:p>
        </p:txBody>
      </p:sp>
      <p:pic>
        <p:nvPicPr>
          <p:cNvPr id="8195" name="Picture 2" descr="D:\Фото\моя 30\DSC0013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50" y="357188"/>
            <a:ext cx="4857750" cy="3643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500063" y="4359275"/>
            <a:ext cx="8215312" cy="157003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63538" algn="just">
              <a:defRPr/>
            </a:pPr>
            <a:r>
              <a:rPr lang="ru-RU" sz="2400" dirty="0">
                <a:latin typeface="+mn-lt"/>
                <a:cs typeface="+mn-cs"/>
              </a:rPr>
              <a:t>Методические комиссии согласовывают графики проведения конкурсов, утверждают Положение о проведении конкурса, разрабатывают критерии оценивания выполняемых работ.</a:t>
            </a: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5613" y="214313"/>
            <a:ext cx="8226425" cy="3000375"/>
          </a:xfrm>
        </p:spPr>
        <p:txBody>
          <a:bodyPr/>
          <a:lstStyle/>
          <a:p>
            <a:pPr marL="0" indent="363538" algn="just" eaLnBrk="1" hangingPunct="1">
              <a:buFontTx/>
              <a:buNone/>
              <a:defRPr/>
            </a:pPr>
            <a:r>
              <a:rPr lang="ru-RU" sz="2500" dirty="0" smtClean="0"/>
              <a:t>Как правило, такие конкурсы состоят из двух этапов:</a:t>
            </a:r>
          </a:p>
          <a:p>
            <a:pPr marL="174625" indent="-174625" algn="just" eaLnBrk="1" hangingPunct="1">
              <a:defRPr/>
            </a:pPr>
            <a:r>
              <a:rPr lang="ru-RU" sz="2500" dirty="0" smtClean="0"/>
              <a:t> </a:t>
            </a:r>
            <a:r>
              <a:rPr lang="en-US" sz="2500" dirty="0" smtClean="0"/>
              <a:t>I</a:t>
            </a:r>
            <a:r>
              <a:rPr lang="ru-RU" sz="2500" dirty="0" smtClean="0"/>
              <a:t> этап – проверка теоретических знаний по специальности. </a:t>
            </a:r>
          </a:p>
          <a:p>
            <a:pPr marL="174625" indent="0" algn="just" eaLnBrk="1" hangingPunct="1">
              <a:buFontTx/>
              <a:buNone/>
              <a:defRPr/>
            </a:pPr>
            <a:r>
              <a:rPr lang="ru-RU" sz="2500" dirty="0" smtClean="0"/>
              <a:t>Сюда включают оценку за фактическое задание </a:t>
            </a:r>
            <a:r>
              <a:rPr lang="ru-RU" sz="2500" dirty="0" err="1" smtClean="0"/>
              <a:t>спецтехнологии</a:t>
            </a:r>
            <a:r>
              <a:rPr lang="ru-RU" sz="2500" dirty="0" smtClean="0"/>
              <a:t>, оценку за выполнение рефератов по предмету.</a:t>
            </a:r>
          </a:p>
        </p:txBody>
      </p:sp>
      <p:pic>
        <p:nvPicPr>
          <p:cNvPr id="9219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3071813"/>
            <a:ext cx="4748212" cy="35639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5143500" y="3259138"/>
            <a:ext cx="3643313" cy="2786062"/>
          </a:xfrm>
          <a:prstGeom prst="rect">
            <a:avLst/>
          </a:prstGeom>
        </p:spPr>
        <p:txBody>
          <a:bodyPr>
            <a:spAutoFit/>
          </a:bodyPr>
          <a:lstStyle/>
          <a:p>
            <a:pPr marL="363538" indent="-363538" algn="just">
              <a:buFont typeface="Arial" pitchFamily="34" charset="0"/>
              <a:buChar char="•"/>
              <a:defRPr/>
            </a:pPr>
            <a:r>
              <a:rPr lang="en-US" sz="2500" dirty="0">
                <a:latin typeface="+mn-lt"/>
                <a:cs typeface="+mn-cs"/>
              </a:rPr>
              <a:t>II</a:t>
            </a:r>
            <a:r>
              <a:rPr lang="ru-RU" sz="2500" dirty="0">
                <a:latin typeface="+mn-lt"/>
                <a:cs typeface="+mn-cs"/>
              </a:rPr>
              <a:t> этап – выполнение практического задания.</a:t>
            </a:r>
          </a:p>
          <a:p>
            <a:pPr algn="just">
              <a:defRPr/>
            </a:pPr>
            <a:r>
              <a:rPr lang="ru-RU" sz="2500" dirty="0">
                <a:latin typeface="+mn-lt"/>
                <a:cs typeface="+mn-cs"/>
              </a:rPr>
              <a:t>Для оценки каждого этапа назначается жюри (приказом по училищу</a:t>
            </a:r>
            <a:r>
              <a:rPr lang="ru-RU" dirty="0"/>
              <a:t>).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Содержимое 2"/>
          <p:cNvSpPr>
            <a:spLocks noGrp="1"/>
          </p:cNvSpPr>
          <p:nvPr>
            <p:ph idx="1"/>
          </p:nvPr>
        </p:nvSpPr>
        <p:spPr>
          <a:xfrm>
            <a:off x="455613" y="285750"/>
            <a:ext cx="8226425" cy="6143625"/>
          </a:xfrm>
        </p:spPr>
        <p:txBody>
          <a:bodyPr/>
          <a:lstStyle/>
          <a:p>
            <a:pPr marL="0" indent="363538" algn="just">
              <a:buFontTx/>
              <a:buNone/>
            </a:pPr>
            <a:r>
              <a:rPr lang="ru-RU" smtClean="0"/>
              <a:t>Перед началом конкурса членам жюри выдаются бланки протоколов и критерии оценивания каждой позиции при выполнении задания учащимися.</a:t>
            </a:r>
          </a:p>
          <a:p>
            <a:pPr marL="0" indent="363538" algn="just">
              <a:buFontTx/>
              <a:buNone/>
            </a:pPr>
            <a:r>
              <a:rPr lang="ru-RU" smtClean="0"/>
              <a:t>Каждый этап конкурса профмастерства начинается с обращения к участникам председателя жюри, который поздравляет конкурсантов, представляет членов жюри, рассказывает учащимся о порядке проведения конкурса, об основных требованиях к выполнению работ (теоретических или практических), о тех позициях, которые будут оцениваться и на которые следует всем обратить внимание.</a:t>
            </a:r>
          </a:p>
          <a:p>
            <a:pPr marL="0" indent="363538" algn="just">
              <a:buFontTx/>
              <a:buNone/>
            </a:pPr>
            <a:r>
              <a:rPr lang="ru-RU" smtClean="0"/>
              <a:t>Мастер производственного обучения (преподаватель спецтехнологии) раздает задания конкурсантам, называет время работы, отвечает только на организационные вопросы. За время работы учащихся он не вмешивается в ход конкурса.</a:t>
            </a: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Содержимое 2"/>
          <p:cNvSpPr>
            <a:spLocks noGrp="1"/>
          </p:cNvSpPr>
          <p:nvPr>
            <p:ph idx="1"/>
          </p:nvPr>
        </p:nvSpPr>
        <p:spPr>
          <a:xfrm>
            <a:off x="455613" y="285750"/>
            <a:ext cx="8226425" cy="2643188"/>
          </a:xfrm>
        </p:spPr>
        <p:txBody>
          <a:bodyPr/>
          <a:lstStyle/>
          <a:p>
            <a:pPr marL="0" indent="363538" algn="just">
              <a:buFontTx/>
              <a:buNone/>
            </a:pPr>
            <a:r>
              <a:rPr lang="ru-RU" smtClean="0"/>
              <a:t>За работой учащихся следят члены жюри.</a:t>
            </a:r>
          </a:p>
          <a:p>
            <a:pPr marL="0" indent="363538" algn="just">
              <a:buFontTx/>
              <a:buNone/>
            </a:pPr>
            <a:r>
              <a:rPr lang="ru-RU" smtClean="0"/>
              <a:t>По окончании </a:t>
            </a:r>
            <a:r>
              <a:rPr lang="en-US" smtClean="0"/>
              <a:t>I</a:t>
            </a:r>
            <a:r>
              <a:rPr lang="ru-RU" smtClean="0"/>
              <a:t> этапа (теоретического) члены жюри проверяют выполненные работы, подводят итоги и выставляют общий балл каждому участнику конкурса.</a:t>
            </a:r>
            <a:br>
              <a:rPr lang="ru-RU" smtClean="0"/>
            </a:br>
            <a:r>
              <a:rPr lang="ru-RU" smtClean="0"/>
              <a:t>Балл, полученный конкурсантами за </a:t>
            </a:r>
            <a:r>
              <a:rPr lang="en-US" smtClean="0"/>
              <a:t>I</a:t>
            </a:r>
            <a:r>
              <a:rPr lang="ru-RU" smtClean="0"/>
              <a:t> этап, переносится в протокол </a:t>
            </a:r>
            <a:r>
              <a:rPr lang="en-US" smtClean="0"/>
              <a:t>II</a:t>
            </a:r>
            <a:r>
              <a:rPr lang="ru-RU" smtClean="0"/>
              <a:t> этапа (практического).</a:t>
            </a:r>
          </a:p>
        </p:txBody>
      </p:sp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9124" y="2714620"/>
            <a:ext cx="4484421" cy="27146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428625" y="2560638"/>
            <a:ext cx="4071938" cy="378460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63538" algn="just">
              <a:defRPr/>
            </a:pPr>
            <a:r>
              <a:rPr lang="ru-RU" sz="2400" dirty="0">
                <a:latin typeface="+mn-lt"/>
                <a:cs typeface="+mn-cs"/>
              </a:rPr>
              <a:t>Выполнив задание по практической части конкурса, каждый участник получает средний балл, т.е. он оценивается за практику, учитывается и ранее полученный балл за теорию, выставляется общий, итоговый, средний балл.</a:t>
            </a: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2"/>
          <p:cNvSpPr txBox="1">
            <a:spLocks/>
          </p:cNvSpPr>
          <p:nvPr/>
        </p:nvSpPr>
        <p:spPr bwMode="auto">
          <a:xfrm>
            <a:off x="428625" y="214313"/>
            <a:ext cx="5500688" cy="278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indent="363538" algn="just" eaLnBrk="0" hangingPunct="0">
              <a:spcBef>
                <a:spcPct val="20000"/>
              </a:spcBef>
              <a:buClr>
                <a:schemeClr val="tx1"/>
              </a:buClr>
              <a:defRPr/>
            </a:pPr>
            <a:r>
              <a:rPr lang="ru-RU" sz="2400" kern="0" dirty="0">
                <a:latin typeface="+mn-lt"/>
                <a:cs typeface="+mn-cs"/>
              </a:rPr>
              <a:t>Председатель жюри объявляет конкурсантам оценку отдельно за каждый этап и общий балл. Таким образом, по результатам выполненных работ определяется победитель конкурса </a:t>
            </a:r>
            <a:r>
              <a:rPr lang="ru-RU" sz="2400" kern="0" dirty="0" err="1">
                <a:latin typeface="+mn-lt"/>
                <a:cs typeface="+mn-cs"/>
              </a:rPr>
              <a:t>профмастерства</a:t>
            </a:r>
            <a:r>
              <a:rPr lang="ru-RU" sz="2400" kern="0" dirty="0">
                <a:latin typeface="+mn-lt"/>
                <a:cs typeface="+mn-cs"/>
              </a:rPr>
              <a:t>.</a:t>
            </a:r>
          </a:p>
        </p:txBody>
      </p:sp>
      <p:pic>
        <p:nvPicPr>
          <p:cNvPr id="7" name="Picture 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31768" y="142852"/>
            <a:ext cx="3005872" cy="27146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Содержимое 2"/>
          <p:cNvSpPr txBox="1">
            <a:spLocks/>
          </p:cNvSpPr>
          <p:nvPr/>
        </p:nvSpPr>
        <p:spPr bwMode="auto">
          <a:xfrm>
            <a:off x="3500438" y="2643188"/>
            <a:ext cx="5500687" cy="278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indent="363538" algn="just" eaLnBrk="0" hangingPunct="0">
              <a:spcBef>
                <a:spcPct val="20000"/>
              </a:spcBef>
              <a:buClr>
                <a:schemeClr val="tx1"/>
              </a:buClr>
              <a:defRPr/>
            </a:pPr>
            <a:r>
              <a:rPr lang="ru-RU" sz="2400" kern="0" dirty="0">
                <a:latin typeface="+mn-lt"/>
                <a:cs typeface="+mn-cs"/>
              </a:rPr>
              <a:t>Председатель жюри объявляет конкурсантам оценку отдельно за каждый этап и общий балл. Таким образом, по результатам выполненных работ определяется победитель конкурса </a:t>
            </a:r>
            <a:r>
              <a:rPr lang="ru-RU" sz="2400" kern="0" dirty="0" err="1">
                <a:latin typeface="+mn-lt"/>
                <a:cs typeface="+mn-cs"/>
              </a:rPr>
              <a:t>профмастерства</a:t>
            </a:r>
            <a:r>
              <a:rPr lang="ru-RU" sz="2400" kern="0" dirty="0">
                <a:latin typeface="+mn-lt"/>
                <a:cs typeface="+mn-cs"/>
              </a:rPr>
              <a:t>.</a:t>
            </a:r>
          </a:p>
        </p:txBody>
      </p:sp>
      <p:pic>
        <p:nvPicPr>
          <p:cNvPr id="13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2857496"/>
            <a:ext cx="3214710" cy="241103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4" name="Содержимое 2"/>
          <p:cNvSpPr txBox="1">
            <a:spLocks/>
          </p:cNvSpPr>
          <p:nvPr/>
        </p:nvSpPr>
        <p:spPr bwMode="auto">
          <a:xfrm>
            <a:off x="357188" y="5199063"/>
            <a:ext cx="8643937" cy="1330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indent="363538" algn="just" eaLnBrk="0" hangingPunct="0">
              <a:spcBef>
                <a:spcPct val="20000"/>
              </a:spcBef>
              <a:buClr>
                <a:schemeClr val="tx1"/>
              </a:buClr>
              <a:defRPr/>
            </a:pPr>
            <a:r>
              <a:rPr lang="ru-RU" sz="2400" kern="0" dirty="0">
                <a:latin typeface="+mn-lt"/>
                <a:cs typeface="+mn-cs"/>
              </a:rPr>
              <a:t>В заключение председатель жюри может сказать свое мнение, впечатление о работе участников конкурса и наградить каждого Дипломом, а победителю вручить Грамоту, приз или подарок.</a:t>
            </a:r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5613" y="346075"/>
            <a:ext cx="8226425" cy="654050"/>
          </a:xfrm>
        </p:spPr>
        <p:txBody>
          <a:bodyPr/>
          <a:lstStyle/>
          <a:p>
            <a:pPr algn="ctr">
              <a:defRPr/>
            </a:pP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Приложение</a:t>
            </a:r>
            <a:endParaRPr lang="ru-RU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315" name="Содержимое 3"/>
          <p:cNvSpPr>
            <a:spLocks noGrp="1"/>
          </p:cNvSpPr>
          <p:nvPr>
            <p:ph idx="1"/>
          </p:nvPr>
        </p:nvSpPr>
        <p:spPr>
          <a:xfrm>
            <a:off x="455613" y="1000125"/>
            <a:ext cx="8226425" cy="5429250"/>
          </a:xfrm>
        </p:spPr>
        <p:txBody>
          <a:bodyPr/>
          <a:lstStyle/>
          <a:p>
            <a:pPr marL="0" indent="342900" algn="just">
              <a:lnSpc>
                <a:spcPct val="150000"/>
              </a:lnSpc>
              <a:spcBef>
                <a:spcPct val="0"/>
              </a:spcBef>
              <a:buFontTx/>
              <a:buAutoNum type="arabicPeriod"/>
            </a:pPr>
            <a:r>
              <a:rPr lang="ru-RU" sz="3200" smtClean="0"/>
              <a:t> Положение о конкурсе профмастерства</a:t>
            </a:r>
          </a:p>
          <a:p>
            <a:pPr marL="0" indent="342900" algn="just">
              <a:lnSpc>
                <a:spcPct val="150000"/>
              </a:lnSpc>
              <a:spcBef>
                <a:spcPct val="0"/>
              </a:spcBef>
              <a:buFontTx/>
              <a:buAutoNum type="arabicPeriod"/>
            </a:pPr>
            <a:r>
              <a:rPr lang="ru-RU" sz="3200" smtClean="0"/>
              <a:t> График проведения конкурсов профмастерства</a:t>
            </a:r>
          </a:p>
          <a:p>
            <a:pPr marL="0" indent="342900" algn="just">
              <a:lnSpc>
                <a:spcPct val="150000"/>
              </a:lnSpc>
              <a:spcBef>
                <a:spcPct val="0"/>
              </a:spcBef>
              <a:buFontTx/>
              <a:buAutoNum type="arabicPeriod"/>
            </a:pPr>
            <a:r>
              <a:rPr lang="ru-RU" sz="3200" smtClean="0"/>
              <a:t> Задания по теории</a:t>
            </a:r>
          </a:p>
          <a:p>
            <a:pPr marL="0" indent="342900" algn="just">
              <a:lnSpc>
                <a:spcPct val="150000"/>
              </a:lnSpc>
              <a:spcBef>
                <a:spcPct val="0"/>
              </a:spcBef>
              <a:buFontTx/>
              <a:buAutoNum type="arabicPeriod"/>
            </a:pPr>
            <a:r>
              <a:rPr lang="ru-RU" sz="3200" smtClean="0"/>
              <a:t> Протоколы (листы оценивания)</a:t>
            </a:r>
          </a:p>
          <a:p>
            <a:pPr marL="0" indent="342900" algn="just">
              <a:lnSpc>
                <a:spcPct val="150000"/>
              </a:lnSpc>
              <a:spcBef>
                <a:spcPct val="0"/>
              </a:spcBef>
              <a:buFontTx/>
              <a:buAutoNum type="arabicPeriod"/>
            </a:pPr>
            <a:r>
              <a:rPr lang="ru-RU" sz="3200" smtClean="0"/>
              <a:t> Задания по практике</a:t>
            </a:r>
          </a:p>
          <a:p>
            <a:pPr marL="0" indent="342900" algn="just">
              <a:lnSpc>
                <a:spcPct val="150000"/>
              </a:lnSpc>
              <a:spcBef>
                <a:spcPct val="0"/>
              </a:spcBef>
              <a:buFontTx/>
              <a:buAutoNum type="arabicPeriod"/>
            </a:pPr>
            <a:r>
              <a:rPr lang="ru-RU" sz="3200" smtClean="0"/>
              <a:t> Листы оценивания </a:t>
            </a:r>
            <a:r>
              <a:rPr lang="en-US" sz="3200" smtClean="0"/>
              <a:t>II</a:t>
            </a:r>
            <a:r>
              <a:rPr lang="ru-RU" sz="3200" smtClean="0"/>
              <a:t> этапа</a:t>
            </a:r>
          </a:p>
        </p:txBody>
      </p:sp>
    </p:spTree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SM_Titl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SM_Text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SM2_Titl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SM2_Text"/>
</p:tagLst>
</file>

<file path=ppt/theme/theme1.xml><?xml version="1.0" encoding="utf-8"?>
<a:theme xmlns:a="http://schemas.openxmlformats.org/drawingml/2006/main" name="zywy zolty">
  <a:themeElements>
    <a:clrScheme name="Тема Office 2">
      <a:dk1>
        <a:srgbClr val="000000"/>
      </a:dk1>
      <a:lt1>
        <a:srgbClr val="FFCC00"/>
      </a:lt1>
      <a:dk2>
        <a:srgbClr val="000000"/>
      </a:dk2>
      <a:lt2>
        <a:srgbClr val="CCCCCC"/>
      </a:lt2>
      <a:accent1>
        <a:srgbClr val="A66708"/>
      </a:accent1>
      <a:accent2>
        <a:srgbClr val="6E6E00"/>
      </a:accent2>
      <a:accent3>
        <a:srgbClr val="FFE2AA"/>
      </a:accent3>
      <a:accent4>
        <a:srgbClr val="000000"/>
      </a:accent4>
      <a:accent5>
        <a:srgbClr val="D0B8AA"/>
      </a:accent5>
      <a:accent6>
        <a:srgbClr val="636300"/>
      </a:accent6>
      <a:hlink>
        <a:srgbClr val="6E5800"/>
      </a:hlink>
      <a:folHlink>
        <a:srgbClr val="2B5912"/>
      </a:folHlink>
    </a:clrScheme>
    <a:fontScheme name="Тема Office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ма Office 1">
        <a:dk1>
          <a:srgbClr val="000000"/>
        </a:dk1>
        <a:lt1>
          <a:srgbClr val="FFCC00"/>
        </a:lt1>
        <a:dk2>
          <a:srgbClr val="000000"/>
        </a:dk2>
        <a:lt2>
          <a:srgbClr val="CCCCCC"/>
        </a:lt2>
        <a:accent1>
          <a:srgbClr val="A18100"/>
        </a:accent1>
        <a:accent2>
          <a:srgbClr val="916D00"/>
        </a:accent2>
        <a:accent3>
          <a:srgbClr val="FFE2AA"/>
        </a:accent3>
        <a:accent4>
          <a:srgbClr val="000000"/>
        </a:accent4>
        <a:accent5>
          <a:srgbClr val="CDC1AA"/>
        </a:accent5>
        <a:accent6>
          <a:srgbClr val="836200"/>
        </a:accent6>
        <a:hlink>
          <a:srgbClr val="735C00"/>
        </a:hlink>
        <a:folHlink>
          <a:srgbClr val="6652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CC00"/>
        </a:lt1>
        <a:dk2>
          <a:srgbClr val="000000"/>
        </a:dk2>
        <a:lt2>
          <a:srgbClr val="CCCCCC"/>
        </a:lt2>
        <a:accent1>
          <a:srgbClr val="A66708"/>
        </a:accent1>
        <a:accent2>
          <a:srgbClr val="6E6E00"/>
        </a:accent2>
        <a:accent3>
          <a:srgbClr val="FFE2AA"/>
        </a:accent3>
        <a:accent4>
          <a:srgbClr val="000000"/>
        </a:accent4>
        <a:accent5>
          <a:srgbClr val="D0B8AA"/>
        </a:accent5>
        <a:accent6>
          <a:srgbClr val="636300"/>
        </a:accent6>
        <a:hlink>
          <a:srgbClr val="6E5800"/>
        </a:hlink>
        <a:folHlink>
          <a:srgbClr val="2B591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CC00"/>
        </a:lt1>
        <a:dk2>
          <a:srgbClr val="000000"/>
        </a:dk2>
        <a:lt2>
          <a:srgbClr val="CCCCCC"/>
        </a:lt2>
        <a:accent1>
          <a:srgbClr val="3D6399"/>
        </a:accent1>
        <a:accent2>
          <a:srgbClr val="735C00"/>
        </a:accent2>
        <a:accent3>
          <a:srgbClr val="FFE2AA"/>
        </a:accent3>
        <a:accent4>
          <a:srgbClr val="000000"/>
        </a:accent4>
        <a:accent5>
          <a:srgbClr val="AFB7CA"/>
        </a:accent5>
        <a:accent6>
          <a:srgbClr val="685300"/>
        </a:accent6>
        <a:hlink>
          <a:srgbClr val="913A5C"/>
        </a:hlink>
        <a:folHlink>
          <a:srgbClr val="57427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CC00"/>
        </a:lt1>
        <a:dk2>
          <a:srgbClr val="000000"/>
        </a:dk2>
        <a:lt2>
          <a:srgbClr val="CCCCCC"/>
        </a:lt2>
        <a:accent1>
          <a:srgbClr val="198019"/>
        </a:accent1>
        <a:accent2>
          <a:srgbClr val="994545"/>
        </a:accent2>
        <a:accent3>
          <a:srgbClr val="FFE2AA"/>
        </a:accent3>
        <a:accent4>
          <a:srgbClr val="000000"/>
        </a:accent4>
        <a:accent5>
          <a:srgbClr val="ABC0AB"/>
        </a:accent5>
        <a:accent6>
          <a:srgbClr val="8A3E3E"/>
        </a:accent6>
        <a:hlink>
          <a:srgbClr val="574E85"/>
        </a:hlink>
        <a:folHlink>
          <a:srgbClr val="6652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CCCCCC"/>
        </a:lt2>
        <a:accent1>
          <a:srgbClr val="A18100"/>
        </a:accent1>
        <a:accent2>
          <a:srgbClr val="916D00"/>
        </a:accent2>
        <a:accent3>
          <a:srgbClr val="FFFFFF"/>
        </a:accent3>
        <a:accent4>
          <a:srgbClr val="000000"/>
        </a:accent4>
        <a:accent5>
          <a:srgbClr val="CDC1AA"/>
        </a:accent5>
        <a:accent6>
          <a:srgbClr val="836200"/>
        </a:accent6>
        <a:hlink>
          <a:srgbClr val="735C00"/>
        </a:hlink>
        <a:folHlink>
          <a:srgbClr val="6652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CCCCCC"/>
        </a:lt2>
        <a:accent1>
          <a:srgbClr val="A66708"/>
        </a:accent1>
        <a:accent2>
          <a:srgbClr val="6E6E00"/>
        </a:accent2>
        <a:accent3>
          <a:srgbClr val="FFFFFF"/>
        </a:accent3>
        <a:accent4>
          <a:srgbClr val="000000"/>
        </a:accent4>
        <a:accent5>
          <a:srgbClr val="D0B8AA"/>
        </a:accent5>
        <a:accent6>
          <a:srgbClr val="636300"/>
        </a:accent6>
        <a:hlink>
          <a:srgbClr val="6E5800"/>
        </a:hlink>
        <a:folHlink>
          <a:srgbClr val="2B591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8F8F8"/>
        </a:lt1>
        <a:dk2>
          <a:srgbClr val="000000"/>
        </a:dk2>
        <a:lt2>
          <a:srgbClr val="CCCCCC"/>
        </a:lt2>
        <a:accent1>
          <a:srgbClr val="3D6399"/>
        </a:accent1>
        <a:accent2>
          <a:srgbClr val="735C00"/>
        </a:accent2>
        <a:accent3>
          <a:srgbClr val="FBFBFB"/>
        </a:accent3>
        <a:accent4>
          <a:srgbClr val="000000"/>
        </a:accent4>
        <a:accent5>
          <a:srgbClr val="AFB7CA"/>
        </a:accent5>
        <a:accent6>
          <a:srgbClr val="685300"/>
        </a:accent6>
        <a:hlink>
          <a:srgbClr val="913A5C"/>
        </a:hlink>
        <a:folHlink>
          <a:srgbClr val="57427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8">
        <a:dk1>
          <a:srgbClr val="000000"/>
        </a:dk1>
        <a:lt1>
          <a:srgbClr val="FFFFFF"/>
        </a:lt1>
        <a:dk2>
          <a:srgbClr val="000000"/>
        </a:dk2>
        <a:lt2>
          <a:srgbClr val="CCCCCC"/>
        </a:lt2>
        <a:accent1>
          <a:srgbClr val="198019"/>
        </a:accent1>
        <a:accent2>
          <a:srgbClr val="994545"/>
        </a:accent2>
        <a:accent3>
          <a:srgbClr val="FFFFFF"/>
        </a:accent3>
        <a:accent4>
          <a:srgbClr val="000000"/>
        </a:accent4>
        <a:accent5>
          <a:srgbClr val="ABC0AB"/>
        </a:accent5>
        <a:accent6>
          <a:srgbClr val="8A3E3E"/>
        </a:accent6>
        <a:hlink>
          <a:srgbClr val="574E85"/>
        </a:hlink>
        <a:folHlink>
          <a:srgbClr val="6652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Default Design">
  <a:themeElements>
    <a:clrScheme name="1_Default Design 2">
      <a:dk1>
        <a:srgbClr val="000000"/>
      </a:dk1>
      <a:lt1>
        <a:srgbClr val="FFCC00"/>
      </a:lt1>
      <a:dk2>
        <a:srgbClr val="000000"/>
      </a:dk2>
      <a:lt2>
        <a:srgbClr val="CCCCCC"/>
      </a:lt2>
      <a:accent1>
        <a:srgbClr val="A66708"/>
      </a:accent1>
      <a:accent2>
        <a:srgbClr val="6E6E00"/>
      </a:accent2>
      <a:accent3>
        <a:srgbClr val="FFE2AA"/>
      </a:accent3>
      <a:accent4>
        <a:srgbClr val="000000"/>
      </a:accent4>
      <a:accent5>
        <a:srgbClr val="D0B8AA"/>
      </a:accent5>
      <a:accent6>
        <a:srgbClr val="636300"/>
      </a:accent6>
      <a:hlink>
        <a:srgbClr val="6E5800"/>
      </a:hlink>
      <a:folHlink>
        <a:srgbClr val="2B5912"/>
      </a:folHlink>
    </a:clrScheme>
    <a:fontScheme name="1_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Default Design 1">
        <a:dk1>
          <a:srgbClr val="000000"/>
        </a:dk1>
        <a:lt1>
          <a:srgbClr val="FFCC00"/>
        </a:lt1>
        <a:dk2>
          <a:srgbClr val="000000"/>
        </a:dk2>
        <a:lt2>
          <a:srgbClr val="CCCCCC"/>
        </a:lt2>
        <a:accent1>
          <a:srgbClr val="A18100"/>
        </a:accent1>
        <a:accent2>
          <a:srgbClr val="916D00"/>
        </a:accent2>
        <a:accent3>
          <a:srgbClr val="FFE2AA"/>
        </a:accent3>
        <a:accent4>
          <a:srgbClr val="000000"/>
        </a:accent4>
        <a:accent5>
          <a:srgbClr val="CDC1AA"/>
        </a:accent5>
        <a:accent6>
          <a:srgbClr val="836200"/>
        </a:accent6>
        <a:hlink>
          <a:srgbClr val="735C00"/>
        </a:hlink>
        <a:folHlink>
          <a:srgbClr val="6652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2">
        <a:dk1>
          <a:srgbClr val="000000"/>
        </a:dk1>
        <a:lt1>
          <a:srgbClr val="FFCC00"/>
        </a:lt1>
        <a:dk2>
          <a:srgbClr val="000000"/>
        </a:dk2>
        <a:lt2>
          <a:srgbClr val="CCCCCC"/>
        </a:lt2>
        <a:accent1>
          <a:srgbClr val="A66708"/>
        </a:accent1>
        <a:accent2>
          <a:srgbClr val="6E6E00"/>
        </a:accent2>
        <a:accent3>
          <a:srgbClr val="FFE2AA"/>
        </a:accent3>
        <a:accent4>
          <a:srgbClr val="000000"/>
        </a:accent4>
        <a:accent5>
          <a:srgbClr val="D0B8AA"/>
        </a:accent5>
        <a:accent6>
          <a:srgbClr val="636300"/>
        </a:accent6>
        <a:hlink>
          <a:srgbClr val="6E5800"/>
        </a:hlink>
        <a:folHlink>
          <a:srgbClr val="2B591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3">
        <a:dk1>
          <a:srgbClr val="000000"/>
        </a:dk1>
        <a:lt1>
          <a:srgbClr val="FFCC00"/>
        </a:lt1>
        <a:dk2>
          <a:srgbClr val="000000"/>
        </a:dk2>
        <a:lt2>
          <a:srgbClr val="CCCCCC"/>
        </a:lt2>
        <a:accent1>
          <a:srgbClr val="3D6399"/>
        </a:accent1>
        <a:accent2>
          <a:srgbClr val="735C00"/>
        </a:accent2>
        <a:accent3>
          <a:srgbClr val="FFE2AA"/>
        </a:accent3>
        <a:accent4>
          <a:srgbClr val="000000"/>
        </a:accent4>
        <a:accent5>
          <a:srgbClr val="AFB7CA"/>
        </a:accent5>
        <a:accent6>
          <a:srgbClr val="685300"/>
        </a:accent6>
        <a:hlink>
          <a:srgbClr val="913A5C"/>
        </a:hlink>
        <a:folHlink>
          <a:srgbClr val="57427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4">
        <a:dk1>
          <a:srgbClr val="000000"/>
        </a:dk1>
        <a:lt1>
          <a:srgbClr val="FFCC00"/>
        </a:lt1>
        <a:dk2>
          <a:srgbClr val="000000"/>
        </a:dk2>
        <a:lt2>
          <a:srgbClr val="CCCCCC"/>
        </a:lt2>
        <a:accent1>
          <a:srgbClr val="198019"/>
        </a:accent1>
        <a:accent2>
          <a:srgbClr val="994545"/>
        </a:accent2>
        <a:accent3>
          <a:srgbClr val="FFE2AA"/>
        </a:accent3>
        <a:accent4>
          <a:srgbClr val="000000"/>
        </a:accent4>
        <a:accent5>
          <a:srgbClr val="ABC0AB"/>
        </a:accent5>
        <a:accent6>
          <a:srgbClr val="8A3E3E"/>
        </a:accent6>
        <a:hlink>
          <a:srgbClr val="574E85"/>
        </a:hlink>
        <a:folHlink>
          <a:srgbClr val="6652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5">
        <a:dk1>
          <a:srgbClr val="000000"/>
        </a:dk1>
        <a:lt1>
          <a:srgbClr val="FFFFFF"/>
        </a:lt1>
        <a:dk2>
          <a:srgbClr val="000000"/>
        </a:dk2>
        <a:lt2>
          <a:srgbClr val="CCCCCC"/>
        </a:lt2>
        <a:accent1>
          <a:srgbClr val="A18100"/>
        </a:accent1>
        <a:accent2>
          <a:srgbClr val="916D00"/>
        </a:accent2>
        <a:accent3>
          <a:srgbClr val="FFFFFF"/>
        </a:accent3>
        <a:accent4>
          <a:srgbClr val="000000"/>
        </a:accent4>
        <a:accent5>
          <a:srgbClr val="CDC1AA"/>
        </a:accent5>
        <a:accent6>
          <a:srgbClr val="836200"/>
        </a:accent6>
        <a:hlink>
          <a:srgbClr val="735C00"/>
        </a:hlink>
        <a:folHlink>
          <a:srgbClr val="6652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6">
        <a:dk1>
          <a:srgbClr val="000000"/>
        </a:dk1>
        <a:lt1>
          <a:srgbClr val="FFFFFF"/>
        </a:lt1>
        <a:dk2>
          <a:srgbClr val="000000"/>
        </a:dk2>
        <a:lt2>
          <a:srgbClr val="CCCCCC"/>
        </a:lt2>
        <a:accent1>
          <a:srgbClr val="A66708"/>
        </a:accent1>
        <a:accent2>
          <a:srgbClr val="6E6E00"/>
        </a:accent2>
        <a:accent3>
          <a:srgbClr val="FFFFFF"/>
        </a:accent3>
        <a:accent4>
          <a:srgbClr val="000000"/>
        </a:accent4>
        <a:accent5>
          <a:srgbClr val="D0B8AA"/>
        </a:accent5>
        <a:accent6>
          <a:srgbClr val="636300"/>
        </a:accent6>
        <a:hlink>
          <a:srgbClr val="6E5800"/>
        </a:hlink>
        <a:folHlink>
          <a:srgbClr val="2B591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7">
        <a:dk1>
          <a:srgbClr val="000000"/>
        </a:dk1>
        <a:lt1>
          <a:srgbClr val="F8F8F8"/>
        </a:lt1>
        <a:dk2>
          <a:srgbClr val="000000"/>
        </a:dk2>
        <a:lt2>
          <a:srgbClr val="CCCCCC"/>
        </a:lt2>
        <a:accent1>
          <a:srgbClr val="3D6399"/>
        </a:accent1>
        <a:accent2>
          <a:srgbClr val="735C00"/>
        </a:accent2>
        <a:accent3>
          <a:srgbClr val="FBFBFB"/>
        </a:accent3>
        <a:accent4>
          <a:srgbClr val="000000"/>
        </a:accent4>
        <a:accent5>
          <a:srgbClr val="AFB7CA"/>
        </a:accent5>
        <a:accent6>
          <a:srgbClr val="685300"/>
        </a:accent6>
        <a:hlink>
          <a:srgbClr val="913A5C"/>
        </a:hlink>
        <a:folHlink>
          <a:srgbClr val="57427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8">
        <a:dk1>
          <a:srgbClr val="000000"/>
        </a:dk1>
        <a:lt1>
          <a:srgbClr val="FFFFFF"/>
        </a:lt1>
        <a:dk2>
          <a:srgbClr val="000000"/>
        </a:dk2>
        <a:lt2>
          <a:srgbClr val="CCCCCC"/>
        </a:lt2>
        <a:accent1>
          <a:srgbClr val="198019"/>
        </a:accent1>
        <a:accent2>
          <a:srgbClr val="994545"/>
        </a:accent2>
        <a:accent3>
          <a:srgbClr val="FFFFFF"/>
        </a:accent3>
        <a:accent4>
          <a:srgbClr val="000000"/>
        </a:accent4>
        <a:accent5>
          <a:srgbClr val="ABC0AB"/>
        </a:accent5>
        <a:accent6>
          <a:srgbClr val="8A3E3E"/>
        </a:accent6>
        <a:hlink>
          <a:srgbClr val="574E85"/>
        </a:hlink>
        <a:folHlink>
          <a:srgbClr val="6652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zywy zolty</Template>
  <TotalTime>529</TotalTime>
  <Words>2164</Words>
  <Application>Microsoft Office PowerPoint</Application>
  <PresentationFormat>Экран (4:3)</PresentationFormat>
  <Paragraphs>301</Paragraphs>
  <Slides>37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37</vt:i4>
      </vt:variant>
    </vt:vector>
  </HeadingPairs>
  <TitlesOfParts>
    <vt:vector size="43" baseType="lpstr">
      <vt:lpstr>Arial</vt:lpstr>
      <vt:lpstr>a_AvanteDrp</vt:lpstr>
      <vt:lpstr>a_AssuanTitulStrDst</vt:lpstr>
      <vt:lpstr>a_AlbionicTitulCmWb</vt:lpstr>
      <vt:lpstr>zywy zolty</vt:lpstr>
      <vt:lpstr>1_Default Design</vt:lpstr>
      <vt:lpstr>Материалы</vt:lpstr>
      <vt:lpstr>«Всякое умение исходит от знания»      ЮЖИН Александр Иванович</vt:lpstr>
      <vt:lpstr>Слайд 3</vt:lpstr>
      <vt:lpstr>Слайд 4</vt:lpstr>
      <vt:lpstr>Слайд 5</vt:lpstr>
      <vt:lpstr>Слайд 6</vt:lpstr>
      <vt:lpstr>Слайд 7</vt:lpstr>
      <vt:lpstr>Слайд 8</vt:lpstr>
      <vt:lpstr>Приложение</vt:lpstr>
      <vt:lpstr>Положение о проведении конкурса профмастерства по профессиям среди учащихся ВПУ № 40</vt:lpstr>
      <vt:lpstr>Слайд 11</vt:lpstr>
      <vt:lpstr>Слайд 12</vt:lpstr>
      <vt:lpstr>Слайд 13</vt:lpstr>
      <vt:lpstr>Задания на общеучилищный конкурс профмастерства по профессии «Штукатур»</vt:lpstr>
      <vt:lpstr>1. «Разминка»</vt:lpstr>
      <vt:lpstr>Слайд 16</vt:lpstr>
      <vt:lpstr>Слайд 17</vt:lpstr>
      <vt:lpstr>2. «Тест»</vt:lpstr>
      <vt:lpstr>Слайд 19</vt:lpstr>
      <vt:lpstr>Слайд 20</vt:lpstr>
      <vt:lpstr>3. «Узнай свой инструмент»</vt:lpstr>
      <vt:lpstr>Слайд 22</vt:lpstr>
      <vt:lpstr>Практические Задания на общеучилищный конкурс профмастерства по профессии «Штукатур»</vt:lpstr>
      <vt:lpstr>1. «Собери цепочку»</vt:lpstr>
      <vt:lpstr>Слайд 25</vt:lpstr>
      <vt:lpstr>2. «Выполнить задание»</vt:lpstr>
      <vt:lpstr>критерии оценивания II тура  конкурса профмастерства по профессии «Штукатур»</vt:lpstr>
      <vt:lpstr>При выполнении задания оценивается:</vt:lpstr>
      <vt:lpstr>ТЕХНИКА БЕЗОПАСНОСТИ</vt:lpstr>
      <vt:lpstr>Слайд 30</vt:lpstr>
      <vt:lpstr>Слайд 31</vt:lpstr>
      <vt:lpstr>Слайд 32</vt:lpstr>
      <vt:lpstr>ТРЕБОВАНИЯ БЕЗОПАСНОСТИ ВО ВРЕМЯ РАБОТЫ</vt:lpstr>
      <vt:lpstr>Слайд 34</vt:lpstr>
      <vt:lpstr>Слайд 35</vt:lpstr>
      <vt:lpstr>ТРЕБОВАНИЯ БЕЗОПАСНОСТИ В АВАРИЙНЫХ СИТУАЦИЯХ</vt:lpstr>
      <vt:lpstr>ТРЕБОВАНИЯ БЕЗОПАСНОСТИ ПО ОКОНЧАНИИ РАБОТЫ</vt:lpstr>
    </vt:vector>
  </TitlesOfParts>
  <Company>Krokoz™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шаблон</dc:title>
  <dc:creator/>
  <cp:keywords>шаблон для презентации</cp:keywords>
  <cp:lastModifiedBy>Admin</cp:lastModifiedBy>
  <cp:revision>103</cp:revision>
  <dcterms:created xsi:type="dcterms:W3CDTF">2012-12-02T08:01:51Z</dcterms:created>
  <dcterms:modified xsi:type="dcterms:W3CDTF">2013-04-18T01:58:21Z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565971</vt:lpwstr>
  </property>
  <property fmtid="{D5CDD505-2E9C-101B-9397-08002B2CF9AE}" name="NXPowerLiteVersion" pid="3">
    <vt:lpwstr>D4.1.4</vt:lpwstr>
  </property>
</Properties>
</file>